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1" r:id="rId3"/>
    <p:sldId id="258" r:id="rId4"/>
    <p:sldId id="264" r:id="rId5"/>
    <p:sldId id="259" r:id="rId6"/>
    <p:sldId id="262" r:id="rId7"/>
    <p:sldId id="267" r:id="rId8"/>
    <p:sldId id="263" r:id="rId9"/>
    <p:sldId id="265" r:id="rId10"/>
    <p:sldId id="266" r:id="rId11"/>
    <p:sldId id="268" r:id="rId12"/>
    <p:sldId id="270" r:id="rId13"/>
    <p:sldId id="272" r:id="rId14"/>
    <p:sldId id="271" r:id="rId15"/>
    <p:sldId id="269" r:id="rId16"/>
    <p:sldId id="26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Keine Formatvorlage, Tabellen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8" autoAdjust="0"/>
    <p:restoredTop sz="84152" autoAdjust="0"/>
  </p:normalViewPr>
  <p:slideViewPr>
    <p:cSldViewPr snapToGrid="0" showGuides="1">
      <p:cViewPr varScale="1">
        <p:scale>
          <a:sx n="70" d="100"/>
          <a:sy n="70" d="100"/>
        </p:scale>
        <p:origin x="1090"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png>
</file>

<file path=ppt/media/image12.jpeg>
</file>

<file path=ppt/media/image13.jpg>
</file>

<file path=ppt/media/image14.jpeg>
</file>

<file path=ppt/media/image15.jpg>
</file>

<file path=ppt/media/image16.jpg>
</file>

<file path=ppt/media/image2.jpg>
</file>

<file path=ppt/media/image3.jpe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FD0356-F0E2-4E14-B5F5-27263EEA8DEA}" type="datetimeFigureOut">
              <a:rPr lang="en-US" smtClean="0"/>
              <a:t>2/19/2020</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7E6549-E3E6-4024-9976-ACDD0AD94533}" type="slidenum">
              <a:rPr lang="en-US" smtClean="0"/>
              <a:t>‹Nr.›</a:t>
            </a:fld>
            <a:endParaRPr lang="en-US"/>
          </a:p>
        </p:txBody>
      </p:sp>
    </p:spTree>
    <p:extLst>
      <p:ext uri="{BB962C8B-B14F-4D97-AF65-F5344CB8AC3E}">
        <p14:creationId xmlns:p14="http://schemas.microsoft.com/office/powerpoint/2010/main" val="3835868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2</a:t>
            </a:fld>
            <a:endParaRPr lang="en-US"/>
          </a:p>
        </p:txBody>
      </p:sp>
    </p:spTree>
    <p:extLst>
      <p:ext uri="{BB962C8B-B14F-4D97-AF65-F5344CB8AC3E}">
        <p14:creationId xmlns:p14="http://schemas.microsoft.com/office/powerpoint/2010/main" val="2113490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smtClean="0"/>
              <a:t>Percentage of published data sets showing various patterns of species richness and altitude: D, monotonically decreasing; </a:t>
            </a:r>
            <a:r>
              <a:rPr lang="en-US" dirty="0" err="1" smtClean="0"/>
              <a:t>Fd</a:t>
            </a:r>
            <a:r>
              <a:rPr lang="en-US" dirty="0" smtClean="0"/>
              <a:t>, flat- horizontal, then decreasing; Hs, hump-shaped; In, increasing; O, other. Top row includes all data sets (non-standardized). Bottom row includes only data sets judged to be standardized or with an attempt at standardization with regard to effect of area and sampling effort (standardized). Left column shows pattern for all studies, middle column only includes gradients with no data points below 500 m </a:t>
            </a:r>
            <a:r>
              <a:rPr lang="en-US" dirty="0" err="1" smtClean="0"/>
              <a:t>a.s.l</a:t>
            </a:r>
            <a:r>
              <a:rPr lang="en-US" dirty="0" smtClean="0"/>
              <a:t>. (shortened gradients), and right column only includes gradients with data points from £ 500 m to ‡ 2000 m </a:t>
            </a:r>
            <a:r>
              <a:rPr lang="en-US" dirty="0" err="1" smtClean="0"/>
              <a:t>a.s.l</a:t>
            </a:r>
            <a:r>
              <a:rPr lang="en-US" dirty="0" smtClean="0"/>
              <a:t>. (complete gradients).</a:t>
            </a:r>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5</a:t>
            </a:fld>
            <a:endParaRPr lang="en-US"/>
          </a:p>
        </p:txBody>
      </p:sp>
    </p:spTree>
    <p:extLst>
      <p:ext uri="{BB962C8B-B14F-4D97-AF65-F5344CB8AC3E}">
        <p14:creationId xmlns:p14="http://schemas.microsoft.com/office/powerpoint/2010/main" val="2802779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smtClean="0">
                <a:latin typeface="Arial" panose="020B0604020202020204" pitchFamily="34" charset="0"/>
                <a:cs typeface="Baekmuk Gulim" charset="0"/>
              </a:rPr>
              <a:t>Percentage of published data sets showing various patterns of the relationship between altitude and species richness at various grain sizes grouped by ‘grain size of sampling unit’ (top row) or by the width of the altitudinal bands used to sample the gradient (bottom row) for ‘all studies – non‐standardized’ and ‘complete gradients – standardized’, respectively (see Fig. 3 for definitions). </a:t>
            </a:r>
          </a:p>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6</a:t>
            </a:fld>
            <a:endParaRPr lang="en-US"/>
          </a:p>
        </p:txBody>
      </p:sp>
    </p:spTree>
    <p:extLst>
      <p:ext uri="{BB962C8B-B14F-4D97-AF65-F5344CB8AC3E}">
        <p14:creationId xmlns:p14="http://schemas.microsoft.com/office/powerpoint/2010/main" val="2631145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7</a:t>
            </a:fld>
            <a:endParaRPr lang="en-US"/>
          </a:p>
        </p:txBody>
      </p:sp>
    </p:spTree>
    <p:extLst>
      <p:ext uri="{BB962C8B-B14F-4D97-AF65-F5344CB8AC3E}">
        <p14:creationId xmlns:p14="http://schemas.microsoft.com/office/powerpoint/2010/main" val="3141665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8</a:t>
            </a:fld>
            <a:endParaRPr lang="en-US"/>
          </a:p>
        </p:txBody>
      </p:sp>
    </p:spTree>
    <p:extLst>
      <p:ext uri="{BB962C8B-B14F-4D97-AF65-F5344CB8AC3E}">
        <p14:creationId xmlns:p14="http://schemas.microsoft.com/office/powerpoint/2010/main" val="2043452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12</a:t>
            </a:fld>
            <a:endParaRPr lang="en-US"/>
          </a:p>
        </p:txBody>
      </p:sp>
    </p:spTree>
    <p:extLst>
      <p:ext uri="{BB962C8B-B14F-4D97-AF65-F5344CB8AC3E}">
        <p14:creationId xmlns:p14="http://schemas.microsoft.com/office/powerpoint/2010/main" val="2040581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10"/>
          </p:nvPr>
        </p:nvSpPr>
        <p:spPr/>
        <p:txBody>
          <a:bodyPr/>
          <a:lstStyle/>
          <a:p>
            <a:fld id="{0C7E6549-E3E6-4024-9976-ACDD0AD94533}" type="slidenum">
              <a:rPr lang="en-US" smtClean="0"/>
              <a:t>15</a:t>
            </a:fld>
            <a:endParaRPr lang="en-US"/>
          </a:p>
        </p:txBody>
      </p:sp>
    </p:spTree>
    <p:extLst>
      <p:ext uri="{BB962C8B-B14F-4D97-AF65-F5344CB8AC3E}">
        <p14:creationId xmlns:p14="http://schemas.microsoft.com/office/powerpoint/2010/main" val="3345448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smtClean="0"/>
              <a:t>Titelmasterformat durch Klicken bearbeiten</a:t>
            </a:r>
            <a:endParaRPr lang="en-US"/>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a:p>
        </p:txBody>
      </p:sp>
      <p:sp>
        <p:nvSpPr>
          <p:cNvPr id="4" name="Datumsplatzhalter 3"/>
          <p:cNvSpPr>
            <a:spLocks noGrp="1"/>
          </p:cNvSpPr>
          <p:nvPr>
            <p:ph type="dt" sz="half" idx="10"/>
          </p:nvPr>
        </p:nvSpPr>
        <p:spPr/>
        <p:txBody>
          <a:bodyPr/>
          <a:lstStyle/>
          <a:p>
            <a:fld id="{8B3B4424-843A-425B-8D96-FAB374CB0F86}" type="datetimeFigureOut">
              <a:rPr lang="en-US" smtClean="0"/>
              <a:t>2/19/2020</a:t>
            </a:fld>
            <a:endParaRPr lang="en-US"/>
          </a:p>
        </p:txBody>
      </p:sp>
      <p:sp>
        <p:nvSpPr>
          <p:cNvPr id="5" name="Fußzeilenplatzhalter 4"/>
          <p:cNvSpPr>
            <a:spLocks noGrp="1"/>
          </p:cNvSpPr>
          <p:nvPr>
            <p:ph type="ftr" sz="quarter" idx="11"/>
          </p:nvPr>
        </p:nvSpPr>
        <p:spPr/>
        <p:txBody>
          <a:bodyPr/>
          <a:lstStyle/>
          <a:p>
            <a:endParaRPr lang="en-US"/>
          </a:p>
        </p:txBody>
      </p:sp>
      <p:sp>
        <p:nvSpPr>
          <p:cNvPr id="6" name="Foliennummernplatzhalter 5"/>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2348666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en-US"/>
          </a:p>
        </p:txBody>
      </p:sp>
      <p:sp>
        <p:nvSpPr>
          <p:cNvPr id="3" name="Vertikaler Textplatzhalt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umsplatzhalter 3"/>
          <p:cNvSpPr>
            <a:spLocks noGrp="1"/>
          </p:cNvSpPr>
          <p:nvPr>
            <p:ph type="dt" sz="half" idx="10"/>
          </p:nvPr>
        </p:nvSpPr>
        <p:spPr/>
        <p:txBody>
          <a:bodyPr/>
          <a:lstStyle/>
          <a:p>
            <a:fld id="{8B3B4424-843A-425B-8D96-FAB374CB0F86}" type="datetimeFigureOut">
              <a:rPr lang="en-US" smtClean="0"/>
              <a:t>2/19/2020</a:t>
            </a:fld>
            <a:endParaRPr lang="en-US"/>
          </a:p>
        </p:txBody>
      </p:sp>
      <p:sp>
        <p:nvSpPr>
          <p:cNvPr id="5" name="Fußzeilenplatzhalter 4"/>
          <p:cNvSpPr>
            <a:spLocks noGrp="1"/>
          </p:cNvSpPr>
          <p:nvPr>
            <p:ph type="ftr" sz="quarter" idx="11"/>
          </p:nvPr>
        </p:nvSpPr>
        <p:spPr/>
        <p:txBody>
          <a:bodyPr/>
          <a:lstStyle/>
          <a:p>
            <a:endParaRPr lang="en-US"/>
          </a:p>
        </p:txBody>
      </p:sp>
      <p:sp>
        <p:nvSpPr>
          <p:cNvPr id="6" name="Foliennummernplatzhalter 5"/>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6659470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smtClean="0"/>
              <a:t>Titelmasterformat durch Klicken bearbeiten</a:t>
            </a:r>
            <a:endParaRPr lang="en-US"/>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umsplatzhalter 3"/>
          <p:cNvSpPr>
            <a:spLocks noGrp="1"/>
          </p:cNvSpPr>
          <p:nvPr>
            <p:ph type="dt" sz="half" idx="10"/>
          </p:nvPr>
        </p:nvSpPr>
        <p:spPr/>
        <p:txBody>
          <a:bodyPr/>
          <a:lstStyle/>
          <a:p>
            <a:fld id="{8B3B4424-843A-425B-8D96-FAB374CB0F86}" type="datetimeFigureOut">
              <a:rPr lang="en-US" smtClean="0"/>
              <a:t>2/19/2020</a:t>
            </a:fld>
            <a:endParaRPr lang="en-US"/>
          </a:p>
        </p:txBody>
      </p:sp>
      <p:sp>
        <p:nvSpPr>
          <p:cNvPr id="5" name="Fußzeilenplatzhalter 4"/>
          <p:cNvSpPr>
            <a:spLocks noGrp="1"/>
          </p:cNvSpPr>
          <p:nvPr>
            <p:ph type="ftr" sz="quarter" idx="11"/>
          </p:nvPr>
        </p:nvSpPr>
        <p:spPr/>
        <p:txBody>
          <a:bodyPr/>
          <a:lstStyle/>
          <a:p>
            <a:endParaRPr lang="en-US"/>
          </a:p>
        </p:txBody>
      </p:sp>
      <p:sp>
        <p:nvSpPr>
          <p:cNvPr id="6" name="Foliennummernplatzhalter 5"/>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38703710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en-US"/>
          </a:p>
        </p:txBody>
      </p:sp>
      <p:sp>
        <p:nvSpPr>
          <p:cNvPr id="3" name="Inhaltsplatzhalt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umsplatzhalter 3"/>
          <p:cNvSpPr>
            <a:spLocks noGrp="1"/>
          </p:cNvSpPr>
          <p:nvPr>
            <p:ph type="dt" sz="half" idx="10"/>
          </p:nvPr>
        </p:nvSpPr>
        <p:spPr/>
        <p:txBody>
          <a:bodyPr/>
          <a:lstStyle/>
          <a:p>
            <a:fld id="{8B3B4424-843A-425B-8D96-FAB374CB0F86}" type="datetimeFigureOut">
              <a:rPr lang="en-US" smtClean="0"/>
              <a:t>2/19/2020</a:t>
            </a:fld>
            <a:endParaRPr lang="en-US"/>
          </a:p>
        </p:txBody>
      </p:sp>
      <p:sp>
        <p:nvSpPr>
          <p:cNvPr id="5" name="Fußzeilenplatzhalter 4"/>
          <p:cNvSpPr>
            <a:spLocks noGrp="1"/>
          </p:cNvSpPr>
          <p:nvPr>
            <p:ph type="ftr" sz="quarter" idx="11"/>
          </p:nvPr>
        </p:nvSpPr>
        <p:spPr/>
        <p:txBody>
          <a:bodyPr/>
          <a:lstStyle/>
          <a:p>
            <a:endParaRPr lang="en-US"/>
          </a:p>
        </p:txBody>
      </p:sp>
      <p:sp>
        <p:nvSpPr>
          <p:cNvPr id="6" name="Foliennummernplatzhalter 5"/>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1987076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smtClean="0"/>
              <a:t>Titelmasterformat durch Klicken bearbeiten</a:t>
            </a:r>
            <a:endParaRPr lang="en-US"/>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smtClean="0"/>
              <a:t>Formatvorlagen des Textmasters bearbeiten</a:t>
            </a:r>
          </a:p>
        </p:txBody>
      </p:sp>
      <p:sp>
        <p:nvSpPr>
          <p:cNvPr id="4" name="Datumsplatzhalter 3"/>
          <p:cNvSpPr>
            <a:spLocks noGrp="1"/>
          </p:cNvSpPr>
          <p:nvPr>
            <p:ph type="dt" sz="half" idx="10"/>
          </p:nvPr>
        </p:nvSpPr>
        <p:spPr/>
        <p:txBody>
          <a:bodyPr/>
          <a:lstStyle/>
          <a:p>
            <a:fld id="{8B3B4424-843A-425B-8D96-FAB374CB0F86}" type="datetimeFigureOut">
              <a:rPr lang="en-US" smtClean="0"/>
              <a:t>2/19/2020</a:t>
            </a:fld>
            <a:endParaRPr lang="en-US"/>
          </a:p>
        </p:txBody>
      </p:sp>
      <p:sp>
        <p:nvSpPr>
          <p:cNvPr id="5" name="Fußzeilenplatzhalter 4"/>
          <p:cNvSpPr>
            <a:spLocks noGrp="1"/>
          </p:cNvSpPr>
          <p:nvPr>
            <p:ph type="ftr" sz="quarter" idx="11"/>
          </p:nvPr>
        </p:nvSpPr>
        <p:spPr/>
        <p:txBody>
          <a:bodyPr/>
          <a:lstStyle/>
          <a:p>
            <a:endParaRPr lang="en-US"/>
          </a:p>
        </p:txBody>
      </p:sp>
      <p:sp>
        <p:nvSpPr>
          <p:cNvPr id="6" name="Foliennummernplatzhalter 5"/>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2608383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en-US"/>
          </a:p>
        </p:txBody>
      </p:sp>
      <p:sp>
        <p:nvSpPr>
          <p:cNvPr id="3" name="Inhaltsplatzhalter 2"/>
          <p:cNvSpPr>
            <a:spLocks noGrp="1"/>
          </p:cNvSpPr>
          <p:nvPr>
            <p:ph sz="half" idx="1"/>
          </p:nvPr>
        </p:nvSpPr>
        <p:spPr>
          <a:xfrm>
            <a:off x="838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Inhaltsplatzhalter 3"/>
          <p:cNvSpPr>
            <a:spLocks noGrp="1"/>
          </p:cNvSpPr>
          <p:nvPr>
            <p:ph sz="half" idx="2"/>
          </p:nvPr>
        </p:nvSpPr>
        <p:spPr>
          <a:xfrm>
            <a:off x="6172200" y="1825625"/>
            <a:ext cx="5181600" cy="435133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5" name="Datumsplatzhalter 4"/>
          <p:cNvSpPr>
            <a:spLocks noGrp="1"/>
          </p:cNvSpPr>
          <p:nvPr>
            <p:ph type="dt" sz="half" idx="10"/>
          </p:nvPr>
        </p:nvSpPr>
        <p:spPr/>
        <p:txBody>
          <a:bodyPr/>
          <a:lstStyle/>
          <a:p>
            <a:fld id="{8B3B4424-843A-425B-8D96-FAB374CB0F86}" type="datetimeFigureOut">
              <a:rPr lang="en-US" smtClean="0"/>
              <a:t>2/19/2020</a:t>
            </a:fld>
            <a:endParaRPr lang="en-US"/>
          </a:p>
        </p:txBody>
      </p:sp>
      <p:sp>
        <p:nvSpPr>
          <p:cNvPr id="6" name="Fußzeilenplatzhalter 5"/>
          <p:cNvSpPr>
            <a:spLocks noGrp="1"/>
          </p:cNvSpPr>
          <p:nvPr>
            <p:ph type="ftr" sz="quarter" idx="11"/>
          </p:nvPr>
        </p:nvSpPr>
        <p:spPr/>
        <p:txBody>
          <a:bodyPr/>
          <a:lstStyle/>
          <a:p>
            <a:endParaRPr lang="en-US"/>
          </a:p>
        </p:txBody>
      </p:sp>
      <p:sp>
        <p:nvSpPr>
          <p:cNvPr id="7" name="Foliennummernplatzhalter 6"/>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1185158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smtClean="0"/>
              <a:t>Titelmasterformat durch Klicken bearbeiten</a:t>
            </a:r>
            <a:endParaRPr lang="en-US"/>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7" name="Datumsplatzhalter 6"/>
          <p:cNvSpPr>
            <a:spLocks noGrp="1"/>
          </p:cNvSpPr>
          <p:nvPr>
            <p:ph type="dt" sz="half" idx="10"/>
          </p:nvPr>
        </p:nvSpPr>
        <p:spPr/>
        <p:txBody>
          <a:bodyPr/>
          <a:lstStyle/>
          <a:p>
            <a:fld id="{8B3B4424-843A-425B-8D96-FAB374CB0F86}" type="datetimeFigureOut">
              <a:rPr lang="en-US" smtClean="0"/>
              <a:t>2/19/2020</a:t>
            </a:fld>
            <a:endParaRPr lang="en-US"/>
          </a:p>
        </p:txBody>
      </p:sp>
      <p:sp>
        <p:nvSpPr>
          <p:cNvPr id="8" name="Fußzeilenplatzhalter 7"/>
          <p:cNvSpPr>
            <a:spLocks noGrp="1"/>
          </p:cNvSpPr>
          <p:nvPr>
            <p:ph type="ftr" sz="quarter" idx="11"/>
          </p:nvPr>
        </p:nvSpPr>
        <p:spPr/>
        <p:txBody>
          <a:bodyPr/>
          <a:lstStyle/>
          <a:p>
            <a:endParaRPr lang="en-US"/>
          </a:p>
        </p:txBody>
      </p:sp>
      <p:sp>
        <p:nvSpPr>
          <p:cNvPr id="9" name="Foliennummernplatzhalter 8"/>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465258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en-US"/>
          </a:p>
        </p:txBody>
      </p:sp>
      <p:sp>
        <p:nvSpPr>
          <p:cNvPr id="3" name="Datumsplatzhalter 2"/>
          <p:cNvSpPr>
            <a:spLocks noGrp="1"/>
          </p:cNvSpPr>
          <p:nvPr>
            <p:ph type="dt" sz="half" idx="10"/>
          </p:nvPr>
        </p:nvSpPr>
        <p:spPr/>
        <p:txBody>
          <a:bodyPr/>
          <a:lstStyle/>
          <a:p>
            <a:fld id="{8B3B4424-843A-425B-8D96-FAB374CB0F86}" type="datetimeFigureOut">
              <a:rPr lang="en-US" smtClean="0"/>
              <a:t>2/19/2020</a:t>
            </a:fld>
            <a:endParaRPr lang="en-US"/>
          </a:p>
        </p:txBody>
      </p:sp>
      <p:sp>
        <p:nvSpPr>
          <p:cNvPr id="4" name="Fußzeilenplatzhalter 3"/>
          <p:cNvSpPr>
            <a:spLocks noGrp="1"/>
          </p:cNvSpPr>
          <p:nvPr>
            <p:ph type="ftr" sz="quarter" idx="11"/>
          </p:nvPr>
        </p:nvSpPr>
        <p:spPr/>
        <p:txBody>
          <a:bodyPr/>
          <a:lstStyle/>
          <a:p>
            <a:endParaRPr lang="en-US"/>
          </a:p>
        </p:txBody>
      </p:sp>
      <p:sp>
        <p:nvSpPr>
          <p:cNvPr id="5" name="Foliennummernplatzhalter 4"/>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2914807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8B3B4424-843A-425B-8D96-FAB374CB0F86}" type="datetimeFigureOut">
              <a:rPr lang="en-US" smtClean="0"/>
              <a:t>2/19/2020</a:t>
            </a:fld>
            <a:endParaRPr lang="en-US"/>
          </a:p>
        </p:txBody>
      </p:sp>
      <p:sp>
        <p:nvSpPr>
          <p:cNvPr id="3" name="Fußzeilenplatzhalter 2"/>
          <p:cNvSpPr>
            <a:spLocks noGrp="1"/>
          </p:cNvSpPr>
          <p:nvPr>
            <p:ph type="ftr" sz="quarter" idx="11"/>
          </p:nvPr>
        </p:nvSpPr>
        <p:spPr/>
        <p:txBody>
          <a:bodyPr/>
          <a:lstStyle/>
          <a:p>
            <a:endParaRPr lang="en-US"/>
          </a:p>
        </p:txBody>
      </p:sp>
      <p:sp>
        <p:nvSpPr>
          <p:cNvPr id="4" name="Foliennummernplatzhalter 3"/>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3821556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en-US"/>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8B3B4424-843A-425B-8D96-FAB374CB0F86}" type="datetimeFigureOut">
              <a:rPr lang="en-US" smtClean="0"/>
              <a:t>2/19/2020</a:t>
            </a:fld>
            <a:endParaRPr lang="en-US"/>
          </a:p>
        </p:txBody>
      </p:sp>
      <p:sp>
        <p:nvSpPr>
          <p:cNvPr id="6" name="Fußzeilenplatzhalter 5"/>
          <p:cNvSpPr>
            <a:spLocks noGrp="1"/>
          </p:cNvSpPr>
          <p:nvPr>
            <p:ph type="ftr" sz="quarter" idx="11"/>
          </p:nvPr>
        </p:nvSpPr>
        <p:spPr/>
        <p:txBody>
          <a:bodyPr/>
          <a:lstStyle/>
          <a:p>
            <a:endParaRPr lang="en-US"/>
          </a:p>
        </p:txBody>
      </p:sp>
      <p:sp>
        <p:nvSpPr>
          <p:cNvPr id="7" name="Foliennummernplatzhalter 6"/>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12439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smtClean="0"/>
              <a:t>Titelmasterformat durch Klicken bearbeiten</a:t>
            </a:r>
            <a:endParaRPr lang="en-US"/>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smtClean="0"/>
              <a:t>Formatvorlagen des Textmasters bearbeiten</a:t>
            </a:r>
          </a:p>
        </p:txBody>
      </p:sp>
      <p:sp>
        <p:nvSpPr>
          <p:cNvPr id="5" name="Datumsplatzhalter 4"/>
          <p:cNvSpPr>
            <a:spLocks noGrp="1"/>
          </p:cNvSpPr>
          <p:nvPr>
            <p:ph type="dt" sz="half" idx="10"/>
          </p:nvPr>
        </p:nvSpPr>
        <p:spPr/>
        <p:txBody>
          <a:bodyPr/>
          <a:lstStyle/>
          <a:p>
            <a:fld id="{8B3B4424-843A-425B-8D96-FAB374CB0F86}" type="datetimeFigureOut">
              <a:rPr lang="en-US" smtClean="0"/>
              <a:t>2/19/2020</a:t>
            </a:fld>
            <a:endParaRPr lang="en-US"/>
          </a:p>
        </p:txBody>
      </p:sp>
      <p:sp>
        <p:nvSpPr>
          <p:cNvPr id="6" name="Fußzeilenplatzhalter 5"/>
          <p:cNvSpPr>
            <a:spLocks noGrp="1"/>
          </p:cNvSpPr>
          <p:nvPr>
            <p:ph type="ftr" sz="quarter" idx="11"/>
          </p:nvPr>
        </p:nvSpPr>
        <p:spPr/>
        <p:txBody>
          <a:bodyPr/>
          <a:lstStyle/>
          <a:p>
            <a:endParaRPr lang="en-US"/>
          </a:p>
        </p:txBody>
      </p:sp>
      <p:sp>
        <p:nvSpPr>
          <p:cNvPr id="7" name="Foliennummernplatzhalter 6"/>
          <p:cNvSpPr>
            <a:spLocks noGrp="1"/>
          </p:cNvSpPr>
          <p:nvPr>
            <p:ph type="sldNum" sz="quarter" idx="12"/>
          </p:nvPr>
        </p:nvSpPr>
        <p:spPr/>
        <p:txBody>
          <a:bodyPr/>
          <a:lstStyle/>
          <a:p>
            <a:fld id="{9DB76EB4-C2CA-442E-B422-D2DB568414F8}" type="slidenum">
              <a:rPr lang="en-US" smtClean="0"/>
              <a:t>‹Nr.›</a:t>
            </a:fld>
            <a:endParaRPr lang="en-US"/>
          </a:p>
        </p:txBody>
      </p:sp>
    </p:spTree>
    <p:extLst>
      <p:ext uri="{BB962C8B-B14F-4D97-AF65-F5344CB8AC3E}">
        <p14:creationId xmlns:p14="http://schemas.microsoft.com/office/powerpoint/2010/main" val="354644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smtClean="0"/>
              <a:t>Titelmasterformat durch Klicken bearbeiten</a:t>
            </a:r>
            <a:endParaRPr lang="en-US"/>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3B4424-843A-425B-8D96-FAB374CB0F86}" type="datetimeFigureOut">
              <a:rPr lang="en-US" smtClean="0"/>
              <a:t>2/19/2020</a:t>
            </a:fld>
            <a:endParaRPr lang="en-US"/>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B76EB4-C2CA-442E-B422-D2DB568414F8}" type="slidenum">
              <a:rPr lang="en-US" smtClean="0"/>
              <a:t>‹Nr.›</a:t>
            </a:fld>
            <a:endParaRPr lang="en-US"/>
          </a:p>
        </p:txBody>
      </p:sp>
    </p:spTree>
    <p:extLst>
      <p:ext uri="{BB962C8B-B14F-4D97-AF65-F5344CB8AC3E}">
        <p14:creationId xmlns:p14="http://schemas.microsoft.com/office/powerpoint/2010/main" val="1548350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nsplash.com/s/photos/mountains?utm_source=unsplash&amp;utm_medium=referral&amp;utm_content=creditCopyText"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unsplash.com/@benwhitephotography?utm_source=unsplash&amp;utm_medium=referral&amp;utm_content=creditCopyText" TargetMode="External"/><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hyperlink" Target="https://doi.org/10.1007/s11284-017-1555-z" TargetMode="External"/><Relationship Id="rId4" Type="http://schemas.openxmlformats.org/officeDocument/2006/relationships/hyperlink" Target="https://unsplash.com/s/photos/reading?utm_source=unsplash&amp;utm_medium=referral&amp;utm_content=creditCopyTex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668" y="0"/>
            <a:ext cx="10287000" cy="6858000"/>
          </a:xfrm>
          <a:prstGeom prst="rect">
            <a:avLst/>
          </a:prstGeom>
        </p:spPr>
      </p:pic>
      <p:sp>
        <p:nvSpPr>
          <p:cNvPr id="2" name="Titel 1"/>
          <p:cNvSpPr>
            <a:spLocks noGrp="1"/>
          </p:cNvSpPr>
          <p:nvPr>
            <p:ph type="ctrTitle"/>
          </p:nvPr>
        </p:nvSpPr>
        <p:spPr>
          <a:xfrm>
            <a:off x="1780674" y="0"/>
            <a:ext cx="9144000" cy="2387600"/>
          </a:xfrm>
          <a:noFill/>
        </p:spPr>
        <p:txBody>
          <a:bodyPr anchor="ctr"/>
          <a:lstStyle/>
          <a:p>
            <a:r>
              <a:rPr lang="en-US" dirty="0" smtClean="0">
                <a:solidFill>
                  <a:schemeClr val="bg1"/>
                </a:solidFill>
                <a:effectLst>
                  <a:outerShdw blurRad="38100" dist="38100" dir="2700000" algn="tl">
                    <a:srgbClr val="000000">
                      <a:alpha val="43137"/>
                    </a:srgbClr>
                  </a:outerShdw>
                </a:effectLst>
              </a:rPr>
              <a:t>Components of biodiversity along altitudinal gradients</a:t>
            </a:r>
            <a:endParaRPr lang="en-US" dirty="0">
              <a:solidFill>
                <a:schemeClr val="bg1"/>
              </a:solidFill>
              <a:effectLst>
                <a:outerShdw blurRad="38100" dist="38100" dir="2700000" algn="tl">
                  <a:srgbClr val="000000">
                    <a:alpha val="43137"/>
                  </a:srgbClr>
                </a:outerShdw>
              </a:effectLst>
            </a:endParaRPr>
          </a:p>
        </p:txBody>
      </p:sp>
      <p:sp>
        <p:nvSpPr>
          <p:cNvPr id="4" name="Rechteck 3"/>
          <p:cNvSpPr/>
          <p:nvPr/>
        </p:nvSpPr>
        <p:spPr>
          <a:xfrm rot="16200000">
            <a:off x="10213722" y="5491055"/>
            <a:ext cx="2456891" cy="276999"/>
          </a:xfrm>
          <a:prstGeom prst="rect">
            <a:avLst/>
          </a:prstGeom>
        </p:spPr>
        <p:txBody>
          <a:bodyPr wrap="none">
            <a:spAutoFit/>
          </a:bodyPr>
          <a:lstStyle/>
          <a:p>
            <a:r>
              <a:rPr lang="en-US" sz="1200" dirty="0"/>
              <a:t>Photo by Kalen Emsley on </a:t>
            </a:r>
            <a:r>
              <a:rPr lang="en-US" sz="1200" dirty="0" err="1" smtClean="0">
                <a:hlinkClick r:id="rId3"/>
              </a:rPr>
              <a:t>Unsplash</a:t>
            </a:r>
            <a:endParaRPr lang="en-US" sz="1200" dirty="0"/>
          </a:p>
        </p:txBody>
      </p:sp>
    </p:spTree>
    <p:extLst>
      <p:ext uri="{BB962C8B-B14F-4D97-AF65-F5344CB8AC3E}">
        <p14:creationId xmlns:p14="http://schemas.microsoft.com/office/powerpoint/2010/main" val="24165630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Hands on!</a:t>
            </a:r>
            <a:endParaRPr lang="en-US"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941194377"/>
              </p:ext>
            </p:extLst>
          </p:nvPr>
        </p:nvGraphicFramePr>
        <p:xfrm>
          <a:off x="838200" y="1892968"/>
          <a:ext cx="10515600" cy="1107440"/>
        </p:xfrm>
        <a:graphic>
          <a:graphicData uri="http://schemas.openxmlformats.org/drawingml/2006/table">
            <a:tbl>
              <a:tblPr firstRow="1" bandRow="1">
                <a:tableStyleId>{5940675A-B579-460E-94D1-54222C63F5DA}</a:tableStyleId>
              </a:tblPr>
              <a:tblGrid>
                <a:gridCol w="2628900">
                  <a:extLst>
                    <a:ext uri="{9D8B030D-6E8A-4147-A177-3AD203B41FA5}">
                      <a16:colId xmlns:a16="http://schemas.microsoft.com/office/drawing/2014/main" val="3059563447"/>
                    </a:ext>
                  </a:extLst>
                </a:gridCol>
                <a:gridCol w="2628900">
                  <a:extLst>
                    <a:ext uri="{9D8B030D-6E8A-4147-A177-3AD203B41FA5}">
                      <a16:colId xmlns:a16="http://schemas.microsoft.com/office/drawing/2014/main" val="4198692523"/>
                    </a:ext>
                  </a:extLst>
                </a:gridCol>
                <a:gridCol w="2628900">
                  <a:extLst>
                    <a:ext uri="{9D8B030D-6E8A-4147-A177-3AD203B41FA5}">
                      <a16:colId xmlns:a16="http://schemas.microsoft.com/office/drawing/2014/main" val="2154701255"/>
                    </a:ext>
                  </a:extLst>
                </a:gridCol>
                <a:gridCol w="2628900">
                  <a:extLst>
                    <a:ext uri="{9D8B030D-6E8A-4147-A177-3AD203B41FA5}">
                      <a16:colId xmlns:a16="http://schemas.microsoft.com/office/drawing/2014/main" val="3668756189"/>
                    </a:ext>
                  </a:extLst>
                </a:gridCol>
              </a:tblGrid>
              <a:tr h="303497">
                <a:tc>
                  <a:txBody>
                    <a:bodyPr/>
                    <a:lstStyle/>
                    <a:p>
                      <a:endParaRPr lang="en-US" dirty="0"/>
                    </a:p>
                  </a:txBody>
                  <a:tcPr/>
                </a:tc>
                <a:tc>
                  <a:txBody>
                    <a:bodyPr/>
                    <a:lstStyle/>
                    <a:p>
                      <a:r>
                        <a:rPr lang="en-US" dirty="0" smtClean="0"/>
                        <a:t>HL</a:t>
                      </a:r>
                      <a:endParaRPr lang="en-US" dirty="0"/>
                    </a:p>
                  </a:txBody>
                  <a:tcPr/>
                </a:tc>
                <a:tc>
                  <a:txBody>
                    <a:bodyPr/>
                    <a:lstStyle/>
                    <a:p>
                      <a:r>
                        <a:rPr lang="en-US" dirty="0" smtClean="0"/>
                        <a:t>JR</a:t>
                      </a:r>
                      <a:endParaRPr lang="en-US" dirty="0"/>
                    </a:p>
                  </a:txBody>
                  <a:tcPr/>
                </a:tc>
                <a:tc>
                  <a:txBody>
                    <a:bodyPr/>
                    <a:lstStyle/>
                    <a:p>
                      <a:endParaRPr lang="en-US"/>
                    </a:p>
                  </a:txBody>
                  <a:tcPr/>
                </a:tc>
                <a:extLst>
                  <a:ext uri="{0D108BD9-81ED-4DB2-BD59-A6C34878D82A}">
                    <a16:rowId xmlns:a16="http://schemas.microsoft.com/office/drawing/2014/main" val="2762018558"/>
                  </a:ext>
                </a:extLst>
              </a:tr>
              <a:tr h="370840">
                <a:tc>
                  <a:txBody>
                    <a:bodyPr/>
                    <a:lstStyle/>
                    <a:p>
                      <a:r>
                        <a:rPr lang="en-US" dirty="0" smtClean="0"/>
                        <a:t>Moths</a:t>
                      </a:r>
                      <a:endParaRPr lang="en-US" dirty="0"/>
                    </a:p>
                  </a:txBody>
                  <a:tcPr/>
                </a:tc>
                <a:tc>
                  <a:txBody>
                    <a:bodyPr/>
                    <a:lstStyle/>
                    <a:p>
                      <a:r>
                        <a:rPr lang="en-US" sz="1800" b="0" i="0" kern="1200" dirty="0" smtClean="0">
                          <a:solidFill>
                            <a:schemeClr val="tx1"/>
                          </a:solidFill>
                          <a:effectLst/>
                          <a:latin typeface="+mn-lt"/>
                          <a:ea typeface="+mn-ea"/>
                          <a:cs typeface="+mn-cs"/>
                        </a:rPr>
                        <a:t>Choi2018_1</a:t>
                      </a:r>
                      <a:endParaRPr lang="en-US" dirty="0"/>
                    </a:p>
                  </a:txBody>
                  <a:tcPr/>
                </a:tc>
                <a:tc>
                  <a:txBody>
                    <a:bodyPr/>
                    <a:lstStyle/>
                    <a:p>
                      <a:r>
                        <a:rPr lang="en-US" dirty="0" smtClean="0">
                          <a:effectLst/>
                        </a:rPr>
                        <a:t>Choi2018_3</a:t>
                      </a:r>
                      <a:endParaRPr lang="en-US" dirty="0">
                        <a:effectLst/>
                      </a:endParaRPr>
                    </a:p>
                  </a:txBody>
                  <a:tcPr marL="38100" marR="38100" marT="30480" marB="30480" anchor="ctr"/>
                </a:tc>
                <a:tc>
                  <a:txBody>
                    <a:bodyPr/>
                    <a:lstStyle/>
                    <a:p>
                      <a:r>
                        <a:rPr lang="en-US" baseline="0" dirty="0" smtClean="0"/>
                        <a:t>Moth team</a:t>
                      </a:r>
                      <a:endParaRPr lang="en-US" dirty="0"/>
                    </a:p>
                  </a:txBody>
                  <a:tcPr/>
                </a:tc>
                <a:extLst>
                  <a:ext uri="{0D108BD9-81ED-4DB2-BD59-A6C34878D82A}">
                    <a16:rowId xmlns:a16="http://schemas.microsoft.com/office/drawing/2014/main" val="43058041"/>
                  </a:ext>
                </a:extLst>
              </a:tr>
              <a:tr h="370840">
                <a:tc>
                  <a:txBody>
                    <a:bodyPr/>
                    <a:lstStyle/>
                    <a:p>
                      <a:r>
                        <a:rPr lang="en-US" dirty="0" smtClean="0"/>
                        <a:t>Beetles</a:t>
                      </a:r>
                      <a:endParaRPr lang="en-US" dirty="0"/>
                    </a:p>
                  </a:txBody>
                  <a:tcPr/>
                </a:tc>
                <a:tc>
                  <a:txBody>
                    <a:bodyPr/>
                    <a:lstStyle/>
                    <a:p>
                      <a:r>
                        <a:rPr lang="en-US" dirty="0" smtClean="0">
                          <a:effectLst/>
                        </a:rPr>
                        <a:t>Choi2018_2</a:t>
                      </a:r>
                      <a:endParaRPr lang="en-US" dirty="0">
                        <a:effectLst/>
                      </a:endParaRPr>
                    </a:p>
                  </a:txBody>
                  <a:tcPr/>
                </a:tc>
                <a:tc>
                  <a:txBody>
                    <a:bodyPr/>
                    <a:lstStyle/>
                    <a:p>
                      <a:r>
                        <a:rPr lang="en-US" dirty="0" smtClean="0">
                          <a:effectLst/>
                        </a:rPr>
                        <a:t>Choi2018_4</a:t>
                      </a:r>
                      <a:endParaRPr lang="en-US" dirty="0">
                        <a:effectLst/>
                      </a:endParaRPr>
                    </a:p>
                  </a:txBody>
                  <a:tcPr marL="38100" marR="38100" marT="30480" marB="30480" anchor="ctr"/>
                </a:tc>
                <a:tc>
                  <a:txBody>
                    <a:bodyPr/>
                    <a:lstStyle/>
                    <a:p>
                      <a:r>
                        <a:rPr lang="en-US" dirty="0" smtClean="0"/>
                        <a:t>Beetle</a:t>
                      </a:r>
                      <a:r>
                        <a:rPr lang="en-US" baseline="0" dirty="0" smtClean="0"/>
                        <a:t> team</a:t>
                      </a:r>
                      <a:endParaRPr lang="en-US" dirty="0"/>
                    </a:p>
                  </a:txBody>
                  <a:tcPr/>
                </a:tc>
                <a:extLst>
                  <a:ext uri="{0D108BD9-81ED-4DB2-BD59-A6C34878D82A}">
                    <a16:rowId xmlns:a16="http://schemas.microsoft.com/office/drawing/2014/main" val="2670284897"/>
                  </a:ext>
                </a:extLst>
              </a:tr>
            </a:tbl>
          </a:graphicData>
        </a:graphic>
      </p:graphicFrame>
      <p:sp>
        <p:nvSpPr>
          <p:cNvPr id="6" name="Inhaltsplatzhalter 2"/>
          <p:cNvSpPr txBox="1">
            <a:spLocks/>
          </p:cNvSpPr>
          <p:nvPr/>
        </p:nvSpPr>
        <p:spPr>
          <a:xfrm>
            <a:off x="838200" y="3256547"/>
            <a:ext cx="4985083" cy="3361574"/>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smtClean="0"/>
              <a:t>Draw individual-based rarefaction curves for each site in the dataset and color them by altitude. What can you observe?</a:t>
            </a:r>
          </a:p>
          <a:p>
            <a:pPr marL="514350" indent="-514350">
              <a:buFont typeface="+mj-lt"/>
              <a:buAutoNum type="arabicPeriod"/>
            </a:pPr>
            <a:r>
              <a:rPr lang="en-US" dirty="0" smtClean="0"/>
              <a:t>Calculate number of individuals (N), observed richness (</a:t>
            </a:r>
            <a:r>
              <a:rPr lang="en-US" dirty="0" err="1" smtClean="0"/>
              <a:t>S_obs</a:t>
            </a:r>
            <a:r>
              <a:rPr lang="en-US" dirty="0" smtClean="0"/>
              <a:t>), rarefied richness (</a:t>
            </a:r>
            <a:r>
              <a:rPr lang="en-US" dirty="0" err="1" smtClean="0"/>
              <a:t>S_n</a:t>
            </a:r>
            <a:r>
              <a:rPr lang="en-US" dirty="0" smtClean="0"/>
              <a:t>) and S_PIE and examine their altitudinal trends.</a:t>
            </a:r>
          </a:p>
          <a:p>
            <a:pPr marL="514350" indent="-514350">
              <a:buFont typeface="+mj-lt"/>
              <a:buAutoNum type="arabicPeriod"/>
            </a:pPr>
            <a:r>
              <a:rPr lang="en-US" dirty="0" smtClean="0"/>
              <a:t>Do the patters differ between mountains? </a:t>
            </a:r>
            <a:endParaRPr lang="en-US" dirty="0"/>
          </a:p>
        </p:txBody>
      </p:sp>
      <p:pic>
        <p:nvPicPr>
          <p:cNvPr id="5" name="Picture 78"/>
          <p:cNvPicPr>
            <a:picLocks noChangeAspect="1"/>
          </p:cNvPicPr>
          <p:nvPr/>
        </p:nvPicPr>
        <p:blipFill rotWithShape="1">
          <a:blip r:embed="rId2"/>
          <a:srcRect l="67204" t="75296"/>
          <a:stretch/>
        </p:blipFill>
        <p:spPr>
          <a:xfrm>
            <a:off x="7153214" y="3528690"/>
            <a:ext cx="3207722" cy="2991853"/>
          </a:xfrm>
          <a:prstGeom prst="rect">
            <a:avLst/>
          </a:prstGeom>
        </p:spPr>
      </p:pic>
    </p:spTree>
    <p:extLst>
      <p:ext uri="{BB962C8B-B14F-4D97-AF65-F5344CB8AC3E}">
        <p14:creationId xmlns:p14="http://schemas.microsoft.com/office/powerpoint/2010/main" val="27839297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23339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3987"/>
            <a:ext cx="12192000" cy="6850025"/>
          </a:xfrm>
          <a:prstGeom prst="rect">
            <a:avLst/>
          </a:prstGeom>
        </p:spPr>
      </p:pic>
    </p:spTree>
    <p:extLst>
      <p:ext uri="{BB962C8B-B14F-4D97-AF65-F5344CB8AC3E}">
        <p14:creationId xmlns:p14="http://schemas.microsoft.com/office/powerpoint/2010/main" val="220660486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987"/>
            <a:ext cx="12192000" cy="6850025"/>
          </a:xfrm>
          <a:prstGeom prst="rect">
            <a:avLst/>
          </a:prstGeom>
        </p:spPr>
      </p:pic>
    </p:spTree>
    <p:extLst>
      <p:ext uri="{BB962C8B-B14F-4D97-AF65-F5344CB8AC3E}">
        <p14:creationId xmlns:p14="http://schemas.microsoft.com/office/powerpoint/2010/main" val="19960953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987"/>
            <a:ext cx="12192000" cy="6850025"/>
          </a:xfrm>
          <a:prstGeom prst="rect">
            <a:avLst/>
          </a:prstGeom>
        </p:spPr>
      </p:pic>
    </p:spTree>
    <p:extLst>
      <p:ext uri="{BB962C8B-B14F-4D97-AF65-F5344CB8AC3E}">
        <p14:creationId xmlns:p14="http://schemas.microsoft.com/office/powerpoint/2010/main" val="4385233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55011" y="0"/>
            <a:ext cx="9601781" cy="6858000"/>
          </a:xfrm>
          <a:prstGeom prst="rect">
            <a:avLst/>
          </a:prstGeom>
        </p:spPr>
      </p:pic>
      <p:pic>
        <p:nvPicPr>
          <p:cNvPr id="7" name="Grafik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25" y="0"/>
            <a:ext cx="2604414" cy="6858000"/>
          </a:xfrm>
          <a:prstGeom prst="rect">
            <a:avLst/>
          </a:prstGeom>
        </p:spPr>
      </p:pic>
    </p:spTree>
    <p:extLst>
      <p:ext uri="{BB962C8B-B14F-4D97-AF65-F5344CB8AC3E}">
        <p14:creationId xmlns:p14="http://schemas.microsoft.com/office/powerpoint/2010/main" val="13267592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References</a:t>
            </a:r>
            <a:endParaRPr lang="en-US" dirty="0"/>
          </a:p>
        </p:txBody>
      </p:sp>
      <p:sp>
        <p:nvSpPr>
          <p:cNvPr id="3" name="Inhaltsplatzhalter 2"/>
          <p:cNvSpPr>
            <a:spLocks noGrp="1"/>
          </p:cNvSpPr>
          <p:nvPr>
            <p:ph idx="1"/>
          </p:nvPr>
        </p:nvSpPr>
        <p:spPr/>
        <p:txBody>
          <a:bodyPr>
            <a:normAutofit lnSpcReduction="10000"/>
          </a:bodyPr>
          <a:lstStyle/>
          <a:p>
            <a:pPr marL="0" indent="0">
              <a:buNone/>
            </a:pPr>
            <a:r>
              <a:rPr lang="en-US" dirty="0" err="1"/>
              <a:t>Rahbek</a:t>
            </a:r>
            <a:r>
              <a:rPr lang="en-US" dirty="0"/>
              <a:t>, C. (2005). The role of spatial scale and the perception of large-scale species-richness patterns. </a:t>
            </a:r>
            <a:r>
              <a:rPr lang="en-US" i="1" dirty="0"/>
              <a:t>Ecology Letters</a:t>
            </a:r>
            <a:r>
              <a:rPr lang="en-US" dirty="0"/>
              <a:t>, </a:t>
            </a:r>
            <a:r>
              <a:rPr lang="en-US" i="1" dirty="0"/>
              <a:t>8</a:t>
            </a:r>
            <a:r>
              <a:rPr lang="en-US" dirty="0"/>
              <a:t>(2), 224–239. https://doi.org/10.1111/j.1461-0248.2004.00701.x</a:t>
            </a:r>
          </a:p>
          <a:p>
            <a:pPr marL="0" indent="0">
              <a:buNone/>
            </a:pPr>
            <a:r>
              <a:rPr lang="en-US" dirty="0" err="1" smtClean="0"/>
              <a:t>Rahbek</a:t>
            </a:r>
            <a:r>
              <a:rPr lang="en-US" dirty="0"/>
              <a:t>, C., </a:t>
            </a:r>
            <a:r>
              <a:rPr lang="en-US" dirty="0" err="1"/>
              <a:t>Borregaard</a:t>
            </a:r>
            <a:r>
              <a:rPr lang="en-US" dirty="0"/>
              <a:t>, M. K., Colwell, R. K., </a:t>
            </a:r>
            <a:r>
              <a:rPr lang="en-US" dirty="0" err="1"/>
              <a:t>Dalsgaard</a:t>
            </a:r>
            <a:r>
              <a:rPr lang="en-US" dirty="0"/>
              <a:t>, B., Holt, B. G., </a:t>
            </a:r>
            <a:r>
              <a:rPr lang="en-US" dirty="0" err="1"/>
              <a:t>Morueta-Holme</a:t>
            </a:r>
            <a:r>
              <a:rPr lang="en-US" dirty="0"/>
              <a:t>, N., ... &amp; </a:t>
            </a:r>
            <a:r>
              <a:rPr lang="en-US" dirty="0" err="1"/>
              <a:t>Fjeldså</a:t>
            </a:r>
            <a:r>
              <a:rPr lang="en-US" dirty="0"/>
              <a:t>, J. (2019). Humboldt’s enigma: What causes global patterns of mountain biodiversity?. </a:t>
            </a:r>
            <a:r>
              <a:rPr lang="en-US" i="1" dirty="0"/>
              <a:t>Science</a:t>
            </a:r>
            <a:r>
              <a:rPr lang="en-US" dirty="0"/>
              <a:t>, </a:t>
            </a:r>
            <a:r>
              <a:rPr lang="en-US" i="1" dirty="0"/>
              <a:t>365</a:t>
            </a:r>
            <a:r>
              <a:rPr lang="en-US" dirty="0"/>
              <a:t>(6458), 1108-1113</a:t>
            </a:r>
            <a:r>
              <a:rPr lang="en-US" dirty="0" smtClean="0"/>
              <a:t>.</a:t>
            </a:r>
          </a:p>
          <a:p>
            <a:pPr marL="0" indent="0">
              <a:buNone/>
            </a:pPr>
            <a:r>
              <a:rPr lang="en-US" dirty="0"/>
              <a:t>Choi, S.‐W. and Thein, P.P. (2018), Distribution breadth and species turnover of night‐flying beetles and moths on different mainland and island mountains. Ecol. Res., 33: 237-247. </a:t>
            </a:r>
            <a:r>
              <a:rPr lang="en-US" dirty="0" smtClean="0"/>
              <a:t>doi:10.1007/s11284-017-1555-z</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38887963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rotWithShape="1">
          <a:blip r:embed="rId3" cstate="print">
            <a:extLst>
              <a:ext uri="{28A0092B-C50C-407E-A947-70E740481C1C}">
                <a14:useLocalDpi xmlns:a14="http://schemas.microsoft.com/office/drawing/2010/main" val="0"/>
              </a:ext>
            </a:extLst>
          </a:blip>
          <a:srcRect b="50770"/>
          <a:stretch/>
        </p:blipFill>
        <p:spPr>
          <a:xfrm>
            <a:off x="5518484" y="2268204"/>
            <a:ext cx="6598508" cy="2674898"/>
          </a:xfrm>
          <a:prstGeom prst="rect">
            <a:avLst/>
          </a:prstGeom>
        </p:spPr>
      </p:pic>
      <p:sp>
        <p:nvSpPr>
          <p:cNvPr id="2" name="Titel 1"/>
          <p:cNvSpPr>
            <a:spLocks noGrp="1"/>
          </p:cNvSpPr>
          <p:nvPr>
            <p:ph type="title"/>
          </p:nvPr>
        </p:nvSpPr>
        <p:spPr/>
        <p:txBody>
          <a:bodyPr/>
          <a:lstStyle/>
          <a:p>
            <a:r>
              <a:rPr lang="en-US" dirty="0" smtClean="0"/>
              <a:t>Why study biodiversity in mountains?</a:t>
            </a:r>
            <a:endParaRPr lang="en-US" dirty="0"/>
          </a:p>
        </p:txBody>
      </p:sp>
      <p:sp>
        <p:nvSpPr>
          <p:cNvPr id="3" name="Inhaltsplatzhalter 2"/>
          <p:cNvSpPr>
            <a:spLocks noGrp="1"/>
          </p:cNvSpPr>
          <p:nvPr>
            <p:ph idx="1"/>
          </p:nvPr>
        </p:nvSpPr>
        <p:spPr>
          <a:xfrm>
            <a:off x="838200" y="1825625"/>
            <a:ext cx="4832684" cy="4351338"/>
          </a:xfrm>
        </p:spPr>
        <p:txBody>
          <a:bodyPr>
            <a:normAutofit fontScale="77500" lnSpcReduction="20000"/>
          </a:bodyPr>
          <a:lstStyle/>
          <a:p>
            <a:r>
              <a:rPr lang="en-US" dirty="0"/>
              <a:t>large environmental </a:t>
            </a:r>
            <a:r>
              <a:rPr lang="en-US" dirty="0" smtClean="0"/>
              <a:t>gradients in a relatively small geographical area</a:t>
            </a:r>
          </a:p>
          <a:p>
            <a:r>
              <a:rPr lang="en-US" dirty="0" smtClean="0"/>
              <a:t>Biodiversity hotspots. “Mountain regions host roughly 87% of the world’s species of amphibians, birds, and mammals while constituting only around 25% of terrestrial land mass (excluding Antarctica)” (</a:t>
            </a:r>
            <a:r>
              <a:rPr lang="en-US" dirty="0" err="1" smtClean="0"/>
              <a:t>Rahbek</a:t>
            </a:r>
            <a:r>
              <a:rPr lang="en-US" dirty="0" smtClean="0"/>
              <a:t>, 2019) </a:t>
            </a:r>
          </a:p>
          <a:p>
            <a:r>
              <a:rPr lang="en-US" dirty="0" smtClean="0"/>
              <a:t>High endemism</a:t>
            </a:r>
          </a:p>
          <a:p>
            <a:r>
              <a:rPr lang="en-US" dirty="0" err="1" smtClean="0"/>
              <a:t>Refugia</a:t>
            </a:r>
            <a:r>
              <a:rPr lang="en-US" dirty="0" smtClean="0"/>
              <a:t> during periods of climate change</a:t>
            </a:r>
          </a:p>
          <a:p>
            <a:r>
              <a:rPr lang="en-US" dirty="0" smtClean="0"/>
              <a:t>High speciation rates (</a:t>
            </a:r>
            <a:r>
              <a:rPr lang="en-US" dirty="0" smtClean="0"/>
              <a:t>e.g. </a:t>
            </a:r>
            <a:r>
              <a:rPr lang="en-US" dirty="0" smtClean="0"/>
              <a:t>due to fragmentation)</a:t>
            </a:r>
          </a:p>
          <a:p>
            <a:r>
              <a:rPr lang="en-US" dirty="0" smtClean="0"/>
              <a:t>strongly affected by global changes</a:t>
            </a:r>
          </a:p>
          <a:p>
            <a:endParaRPr lang="en-US" dirty="0"/>
          </a:p>
          <a:p>
            <a:endParaRPr lang="en-US" dirty="0" smtClean="0"/>
          </a:p>
        </p:txBody>
      </p:sp>
      <p:sp>
        <p:nvSpPr>
          <p:cNvPr id="5" name="Rechteck 4"/>
          <p:cNvSpPr/>
          <p:nvPr/>
        </p:nvSpPr>
        <p:spPr>
          <a:xfrm>
            <a:off x="7395724" y="5083353"/>
            <a:ext cx="4135556" cy="276999"/>
          </a:xfrm>
          <a:prstGeom prst="rect">
            <a:avLst/>
          </a:prstGeom>
        </p:spPr>
        <p:txBody>
          <a:bodyPr wrap="none">
            <a:spAutoFit/>
          </a:bodyPr>
          <a:lstStyle/>
          <a:p>
            <a:r>
              <a:rPr lang="en-US" sz="1200" dirty="0" smtClean="0"/>
              <a:t>Species richness of birds, mammals, amphibians (</a:t>
            </a:r>
            <a:r>
              <a:rPr lang="en-US" sz="1200" dirty="0" err="1" smtClean="0"/>
              <a:t>Rahbek</a:t>
            </a:r>
            <a:r>
              <a:rPr lang="en-US" sz="1200" dirty="0"/>
              <a:t>, 2019)</a:t>
            </a:r>
          </a:p>
        </p:txBody>
      </p:sp>
    </p:spTree>
    <p:extLst>
      <p:ext uri="{BB962C8B-B14F-4D97-AF65-F5344CB8AC3E}">
        <p14:creationId xmlns:p14="http://schemas.microsoft.com/office/powerpoint/2010/main" val="41862213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5743944" cy="6858000"/>
          </a:xfrm>
          <a:prstGeom prst="rect">
            <a:avLst/>
          </a:prstGeom>
        </p:spPr>
      </p:pic>
      <p:sp>
        <p:nvSpPr>
          <p:cNvPr id="7" name="Rechteck 6"/>
          <p:cNvSpPr/>
          <p:nvPr/>
        </p:nvSpPr>
        <p:spPr>
          <a:xfrm rot="16200000">
            <a:off x="4729372" y="5566428"/>
            <a:ext cx="2306144" cy="276999"/>
          </a:xfrm>
          <a:prstGeom prst="rect">
            <a:avLst/>
          </a:prstGeom>
        </p:spPr>
        <p:txBody>
          <a:bodyPr wrap="none">
            <a:spAutoFit/>
          </a:bodyPr>
          <a:lstStyle/>
          <a:p>
            <a:r>
              <a:rPr lang="en-US" sz="1200" dirty="0" smtClean="0"/>
              <a:t>Photo by Simon </a:t>
            </a:r>
            <a:r>
              <a:rPr lang="en-US" sz="1200" dirty="0" err="1" smtClean="0"/>
              <a:t>Fitall</a:t>
            </a:r>
            <a:r>
              <a:rPr lang="en-US" sz="1200" dirty="0" smtClean="0"/>
              <a:t> on </a:t>
            </a:r>
            <a:r>
              <a:rPr lang="en-US" sz="1200" dirty="0" err="1" smtClean="0"/>
              <a:t>Unsplash</a:t>
            </a:r>
            <a:endParaRPr lang="en-US" sz="1200" dirty="0"/>
          </a:p>
        </p:txBody>
      </p:sp>
      <p:sp>
        <p:nvSpPr>
          <p:cNvPr id="10" name="Titel 1"/>
          <p:cNvSpPr txBox="1">
            <a:spLocks/>
          </p:cNvSpPr>
          <p:nvPr/>
        </p:nvSpPr>
        <p:spPr>
          <a:xfrm>
            <a:off x="6286836" y="1912981"/>
            <a:ext cx="5332856" cy="4619624"/>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Discuss</a:t>
            </a:r>
          </a:p>
          <a:p>
            <a:endParaRPr lang="en-US" dirty="0" smtClean="0"/>
          </a:p>
          <a:p>
            <a:pPr marL="742950" indent="-742950">
              <a:buAutoNum type="arabicPeriod"/>
            </a:pPr>
            <a:r>
              <a:rPr lang="en-US" dirty="0" smtClean="0"/>
              <a:t>What are the ecological factors that vary along altitudinal gradients and influence biodiversity?</a:t>
            </a:r>
          </a:p>
          <a:p>
            <a:pPr marL="742950" indent="-742950">
              <a:buAutoNum type="arabicPeriod"/>
            </a:pPr>
            <a:endParaRPr lang="en-US" dirty="0"/>
          </a:p>
          <a:p>
            <a:pPr marL="742950" indent="-742950">
              <a:buAutoNum type="arabicPeriod"/>
            </a:pPr>
            <a:r>
              <a:rPr lang="en-US" dirty="0" smtClean="0"/>
              <a:t>How does biodiversity change from low to high altitudes?</a:t>
            </a:r>
            <a:endParaRPr lang="en-US" dirty="0"/>
          </a:p>
        </p:txBody>
      </p:sp>
      <p:sp>
        <p:nvSpPr>
          <p:cNvPr id="5" name="Titel 1"/>
          <p:cNvSpPr>
            <a:spLocks noGrp="1"/>
          </p:cNvSpPr>
          <p:nvPr>
            <p:ph type="title"/>
          </p:nvPr>
        </p:nvSpPr>
        <p:spPr>
          <a:xfrm>
            <a:off x="6020944" y="365125"/>
            <a:ext cx="5332856" cy="1325563"/>
          </a:xfrm>
        </p:spPr>
        <p:txBody>
          <a:bodyPr/>
          <a:lstStyle/>
          <a:p>
            <a:r>
              <a:rPr lang="en-US" dirty="0" smtClean="0"/>
              <a:t>Altitudinal diversity gradients</a:t>
            </a:r>
            <a:endParaRPr lang="en-US" dirty="0"/>
          </a:p>
        </p:txBody>
      </p:sp>
    </p:spTree>
    <p:extLst>
      <p:ext uri="{BB962C8B-B14F-4D97-AF65-F5344CB8AC3E}">
        <p14:creationId xmlns:p14="http://schemas.microsoft.com/office/powerpoint/2010/main" val="382797632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How does </a:t>
            </a:r>
            <a:r>
              <a:rPr lang="en-US" i="1" dirty="0" smtClean="0"/>
              <a:t>local species richness </a:t>
            </a:r>
            <a:r>
              <a:rPr lang="en-US" dirty="0" smtClean="0"/>
              <a:t>change with altitude?</a:t>
            </a:r>
            <a:endParaRPr lang="en-US" dirty="0"/>
          </a:p>
        </p:txBody>
      </p:sp>
      <p:sp>
        <p:nvSpPr>
          <p:cNvPr id="6" name="Freihandform 5"/>
          <p:cNvSpPr/>
          <p:nvPr/>
        </p:nvSpPr>
        <p:spPr>
          <a:xfrm>
            <a:off x="1152144" y="5723951"/>
            <a:ext cx="1554480" cy="868680"/>
          </a:xfrm>
          <a:custGeom>
            <a:avLst/>
            <a:gdLst>
              <a:gd name="connsiteX0" fmla="*/ 0 w 1554480"/>
              <a:gd name="connsiteY0" fmla="*/ 0 h 868680"/>
              <a:gd name="connsiteX1" fmla="*/ 1554480 w 1554480"/>
              <a:gd name="connsiteY1" fmla="*/ 868680 h 868680"/>
              <a:gd name="connsiteX2" fmla="*/ 1554480 w 1554480"/>
              <a:gd name="connsiteY2" fmla="*/ 868680 h 868680"/>
            </a:gdLst>
            <a:ahLst/>
            <a:cxnLst>
              <a:cxn ang="0">
                <a:pos x="connsiteX0" y="connsiteY0"/>
              </a:cxn>
              <a:cxn ang="0">
                <a:pos x="connsiteX1" y="connsiteY1"/>
              </a:cxn>
              <a:cxn ang="0">
                <a:pos x="connsiteX2" y="connsiteY2"/>
              </a:cxn>
            </a:cxnLst>
            <a:rect l="l" t="t" r="r" b="b"/>
            <a:pathLst>
              <a:path w="1554480" h="868680">
                <a:moveTo>
                  <a:pt x="0" y="0"/>
                </a:moveTo>
                <a:lnTo>
                  <a:pt x="1554480" y="868680"/>
                </a:lnTo>
                <a:lnTo>
                  <a:pt x="1554480" y="868680"/>
                </a:ln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ihandform 8"/>
          <p:cNvSpPr/>
          <p:nvPr/>
        </p:nvSpPr>
        <p:spPr>
          <a:xfrm rot="213201">
            <a:off x="3162785" y="5723951"/>
            <a:ext cx="2148840" cy="868680"/>
          </a:xfrm>
          <a:custGeom>
            <a:avLst/>
            <a:gdLst>
              <a:gd name="connsiteX0" fmla="*/ 0 w 2075688"/>
              <a:gd name="connsiteY0" fmla="*/ 38641 h 651289"/>
              <a:gd name="connsiteX1" fmla="*/ 1252728 w 2075688"/>
              <a:gd name="connsiteY1" fmla="*/ 66073 h 651289"/>
              <a:gd name="connsiteX2" fmla="*/ 2075688 w 2075688"/>
              <a:gd name="connsiteY2" fmla="*/ 651289 h 651289"/>
            </a:gdLst>
            <a:ahLst/>
            <a:cxnLst>
              <a:cxn ang="0">
                <a:pos x="connsiteX0" y="connsiteY0"/>
              </a:cxn>
              <a:cxn ang="0">
                <a:pos x="connsiteX1" y="connsiteY1"/>
              </a:cxn>
              <a:cxn ang="0">
                <a:pos x="connsiteX2" y="connsiteY2"/>
              </a:cxn>
            </a:cxnLst>
            <a:rect l="l" t="t" r="r" b="b"/>
            <a:pathLst>
              <a:path w="2075688" h="651289">
                <a:moveTo>
                  <a:pt x="0" y="38641"/>
                </a:moveTo>
                <a:cubicBezTo>
                  <a:pt x="453390" y="1303"/>
                  <a:pt x="906780" y="-36035"/>
                  <a:pt x="1252728" y="66073"/>
                </a:cubicBezTo>
                <a:cubicBezTo>
                  <a:pt x="1598676" y="168181"/>
                  <a:pt x="1915668" y="535465"/>
                  <a:pt x="2075688" y="651289"/>
                </a:cubicBez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ihandform 9"/>
          <p:cNvSpPr/>
          <p:nvPr/>
        </p:nvSpPr>
        <p:spPr>
          <a:xfrm>
            <a:off x="5892108" y="5604422"/>
            <a:ext cx="2435352" cy="1107737"/>
          </a:xfrm>
          <a:custGeom>
            <a:avLst/>
            <a:gdLst>
              <a:gd name="connsiteX0" fmla="*/ 0 w 1600200"/>
              <a:gd name="connsiteY0" fmla="*/ 787697 h 952289"/>
              <a:gd name="connsiteX1" fmla="*/ 630936 w 1600200"/>
              <a:gd name="connsiteY1" fmla="*/ 1313 h 952289"/>
              <a:gd name="connsiteX2" fmla="*/ 1600200 w 1600200"/>
              <a:gd name="connsiteY2" fmla="*/ 952289 h 952289"/>
            </a:gdLst>
            <a:ahLst/>
            <a:cxnLst>
              <a:cxn ang="0">
                <a:pos x="connsiteX0" y="connsiteY0"/>
              </a:cxn>
              <a:cxn ang="0">
                <a:pos x="connsiteX1" y="connsiteY1"/>
              </a:cxn>
              <a:cxn ang="0">
                <a:pos x="connsiteX2" y="connsiteY2"/>
              </a:cxn>
            </a:cxnLst>
            <a:rect l="l" t="t" r="r" b="b"/>
            <a:pathLst>
              <a:path w="1600200" h="952289">
                <a:moveTo>
                  <a:pt x="0" y="787697"/>
                </a:moveTo>
                <a:cubicBezTo>
                  <a:pt x="182118" y="380789"/>
                  <a:pt x="364236" y="-26119"/>
                  <a:pt x="630936" y="1313"/>
                </a:cubicBezTo>
                <a:cubicBezTo>
                  <a:pt x="897636" y="28745"/>
                  <a:pt x="1248918" y="490517"/>
                  <a:pt x="1600200" y="952289"/>
                </a:cubicBez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Gerader Verbinder 11"/>
          <p:cNvCxnSpPr/>
          <p:nvPr/>
        </p:nvCxnSpPr>
        <p:spPr>
          <a:xfrm flipV="1">
            <a:off x="9107538" y="5787084"/>
            <a:ext cx="1622416" cy="742411"/>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13" name="Picture 4"/>
          <p:cNvPicPr>
            <a:picLocks noChangeAspect="1" noChangeArrowheads="1"/>
          </p:cNvPicPr>
          <p:nvPr/>
        </p:nvPicPr>
        <p:blipFill rotWithShape="1">
          <a:blip r:embed="rId2">
            <a:extLst>
              <a:ext uri="{28A0092B-C50C-407E-A947-70E740481C1C}">
                <a14:useLocalDpi xmlns:a14="http://schemas.microsoft.com/office/drawing/2010/main" val="0"/>
              </a:ext>
            </a:extLst>
          </a:blip>
          <a:srcRect l="1" t="-1" r="-3141" b="-1996"/>
          <a:stretch/>
        </p:blipFill>
        <p:spPr bwMode="auto">
          <a:xfrm>
            <a:off x="2526122" y="1776772"/>
            <a:ext cx="6549379" cy="379533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5" name="Rechteck 14"/>
          <p:cNvSpPr/>
          <p:nvPr/>
        </p:nvSpPr>
        <p:spPr>
          <a:xfrm>
            <a:off x="1536123" y="6113275"/>
            <a:ext cx="327334" cy="369332"/>
          </a:xfrm>
          <a:prstGeom prst="rect">
            <a:avLst/>
          </a:prstGeom>
        </p:spPr>
        <p:txBody>
          <a:bodyPr wrap="none">
            <a:spAutoFit/>
          </a:bodyPr>
          <a:lstStyle/>
          <a:p>
            <a:r>
              <a:rPr lang="en-US" dirty="0"/>
              <a:t>D</a:t>
            </a:r>
          </a:p>
        </p:txBody>
      </p:sp>
      <p:sp>
        <p:nvSpPr>
          <p:cNvPr id="16" name="Rechteck 15"/>
          <p:cNvSpPr/>
          <p:nvPr/>
        </p:nvSpPr>
        <p:spPr>
          <a:xfrm>
            <a:off x="4073538" y="5928609"/>
            <a:ext cx="410049" cy="369332"/>
          </a:xfrm>
          <a:prstGeom prst="rect">
            <a:avLst/>
          </a:prstGeom>
        </p:spPr>
        <p:txBody>
          <a:bodyPr wrap="none">
            <a:spAutoFit/>
          </a:bodyPr>
          <a:lstStyle/>
          <a:p>
            <a:r>
              <a:rPr lang="en-US" dirty="0" err="1" smtClean="0"/>
              <a:t>Fd</a:t>
            </a:r>
            <a:endParaRPr lang="en-US" dirty="0"/>
          </a:p>
        </p:txBody>
      </p:sp>
      <p:sp>
        <p:nvSpPr>
          <p:cNvPr id="17" name="Rechteck 16"/>
          <p:cNvSpPr/>
          <p:nvPr/>
        </p:nvSpPr>
        <p:spPr>
          <a:xfrm>
            <a:off x="6804794" y="5928609"/>
            <a:ext cx="418704" cy="369332"/>
          </a:xfrm>
          <a:prstGeom prst="rect">
            <a:avLst/>
          </a:prstGeom>
        </p:spPr>
        <p:txBody>
          <a:bodyPr wrap="none">
            <a:spAutoFit/>
          </a:bodyPr>
          <a:lstStyle/>
          <a:p>
            <a:r>
              <a:rPr lang="en-US" dirty="0" smtClean="0"/>
              <a:t>Hs</a:t>
            </a:r>
            <a:endParaRPr lang="en-US" dirty="0"/>
          </a:p>
        </p:txBody>
      </p:sp>
      <p:sp>
        <p:nvSpPr>
          <p:cNvPr id="18" name="Rechteck 17"/>
          <p:cNvSpPr/>
          <p:nvPr/>
        </p:nvSpPr>
        <p:spPr>
          <a:xfrm>
            <a:off x="10141859" y="6196351"/>
            <a:ext cx="364202" cy="369332"/>
          </a:xfrm>
          <a:prstGeom prst="rect">
            <a:avLst/>
          </a:prstGeom>
        </p:spPr>
        <p:txBody>
          <a:bodyPr wrap="none">
            <a:spAutoFit/>
          </a:bodyPr>
          <a:lstStyle/>
          <a:p>
            <a:r>
              <a:rPr lang="en-US" dirty="0" smtClean="0"/>
              <a:t>In</a:t>
            </a:r>
            <a:endParaRPr lang="en-US" dirty="0"/>
          </a:p>
        </p:txBody>
      </p:sp>
      <p:sp>
        <p:nvSpPr>
          <p:cNvPr id="19" name="Rechteck 18"/>
          <p:cNvSpPr/>
          <p:nvPr/>
        </p:nvSpPr>
        <p:spPr>
          <a:xfrm>
            <a:off x="4922196" y="1254865"/>
            <a:ext cx="4931923" cy="39688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hteck 13"/>
          <p:cNvSpPr/>
          <p:nvPr/>
        </p:nvSpPr>
        <p:spPr>
          <a:xfrm>
            <a:off x="10729740" y="6473721"/>
            <a:ext cx="1462260" cy="369332"/>
          </a:xfrm>
          <a:prstGeom prst="rect">
            <a:avLst/>
          </a:prstGeom>
        </p:spPr>
        <p:txBody>
          <a:bodyPr wrap="none">
            <a:spAutoFit/>
          </a:bodyPr>
          <a:lstStyle/>
          <a:p>
            <a:r>
              <a:rPr lang="en-US" dirty="0" err="1" smtClean="0"/>
              <a:t>Rahbek</a:t>
            </a:r>
            <a:r>
              <a:rPr lang="en-US" dirty="0" smtClean="0"/>
              <a:t>, </a:t>
            </a:r>
            <a:r>
              <a:rPr lang="en-US" dirty="0" smtClean="0"/>
              <a:t>2005</a:t>
            </a:r>
            <a:endParaRPr lang="en-US" dirty="0"/>
          </a:p>
        </p:txBody>
      </p:sp>
    </p:spTree>
    <p:extLst>
      <p:ext uri="{BB962C8B-B14F-4D97-AF65-F5344CB8AC3E}">
        <p14:creationId xmlns:p14="http://schemas.microsoft.com/office/powerpoint/2010/main" val="37203527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How does species richness change with altitude?</a:t>
            </a:r>
            <a:endParaRPr lang="en-US" dirty="0"/>
          </a:p>
        </p:txBody>
      </p:sp>
      <p:sp>
        <p:nvSpPr>
          <p:cNvPr id="6" name="Freihandform 5"/>
          <p:cNvSpPr/>
          <p:nvPr/>
        </p:nvSpPr>
        <p:spPr>
          <a:xfrm>
            <a:off x="1152144" y="5723951"/>
            <a:ext cx="1554480" cy="868680"/>
          </a:xfrm>
          <a:custGeom>
            <a:avLst/>
            <a:gdLst>
              <a:gd name="connsiteX0" fmla="*/ 0 w 1554480"/>
              <a:gd name="connsiteY0" fmla="*/ 0 h 868680"/>
              <a:gd name="connsiteX1" fmla="*/ 1554480 w 1554480"/>
              <a:gd name="connsiteY1" fmla="*/ 868680 h 868680"/>
              <a:gd name="connsiteX2" fmla="*/ 1554480 w 1554480"/>
              <a:gd name="connsiteY2" fmla="*/ 868680 h 868680"/>
            </a:gdLst>
            <a:ahLst/>
            <a:cxnLst>
              <a:cxn ang="0">
                <a:pos x="connsiteX0" y="connsiteY0"/>
              </a:cxn>
              <a:cxn ang="0">
                <a:pos x="connsiteX1" y="connsiteY1"/>
              </a:cxn>
              <a:cxn ang="0">
                <a:pos x="connsiteX2" y="connsiteY2"/>
              </a:cxn>
            </a:cxnLst>
            <a:rect l="l" t="t" r="r" b="b"/>
            <a:pathLst>
              <a:path w="1554480" h="868680">
                <a:moveTo>
                  <a:pt x="0" y="0"/>
                </a:moveTo>
                <a:lnTo>
                  <a:pt x="1554480" y="868680"/>
                </a:lnTo>
                <a:lnTo>
                  <a:pt x="1554480" y="868680"/>
                </a:ln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ihandform 8"/>
          <p:cNvSpPr/>
          <p:nvPr/>
        </p:nvSpPr>
        <p:spPr>
          <a:xfrm rot="213201">
            <a:off x="3162785" y="5723951"/>
            <a:ext cx="2148840" cy="868680"/>
          </a:xfrm>
          <a:custGeom>
            <a:avLst/>
            <a:gdLst>
              <a:gd name="connsiteX0" fmla="*/ 0 w 2075688"/>
              <a:gd name="connsiteY0" fmla="*/ 38641 h 651289"/>
              <a:gd name="connsiteX1" fmla="*/ 1252728 w 2075688"/>
              <a:gd name="connsiteY1" fmla="*/ 66073 h 651289"/>
              <a:gd name="connsiteX2" fmla="*/ 2075688 w 2075688"/>
              <a:gd name="connsiteY2" fmla="*/ 651289 h 651289"/>
            </a:gdLst>
            <a:ahLst/>
            <a:cxnLst>
              <a:cxn ang="0">
                <a:pos x="connsiteX0" y="connsiteY0"/>
              </a:cxn>
              <a:cxn ang="0">
                <a:pos x="connsiteX1" y="connsiteY1"/>
              </a:cxn>
              <a:cxn ang="0">
                <a:pos x="connsiteX2" y="connsiteY2"/>
              </a:cxn>
            </a:cxnLst>
            <a:rect l="l" t="t" r="r" b="b"/>
            <a:pathLst>
              <a:path w="2075688" h="651289">
                <a:moveTo>
                  <a:pt x="0" y="38641"/>
                </a:moveTo>
                <a:cubicBezTo>
                  <a:pt x="453390" y="1303"/>
                  <a:pt x="906780" y="-36035"/>
                  <a:pt x="1252728" y="66073"/>
                </a:cubicBezTo>
                <a:cubicBezTo>
                  <a:pt x="1598676" y="168181"/>
                  <a:pt x="1915668" y="535465"/>
                  <a:pt x="2075688" y="651289"/>
                </a:cubicBez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ihandform 9"/>
          <p:cNvSpPr/>
          <p:nvPr/>
        </p:nvSpPr>
        <p:spPr>
          <a:xfrm>
            <a:off x="5892108" y="5604422"/>
            <a:ext cx="2435352" cy="1107737"/>
          </a:xfrm>
          <a:custGeom>
            <a:avLst/>
            <a:gdLst>
              <a:gd name="connsiteX0" fmla="*/ 0 w 1600200"/>
              <a:gd name="connsiteY0" fmla="*/ 787697 h 952289"/>
              <a:gd name="connsiteX1" fmla="*/ 630936 w 1600200"/>
              <a:gd name="connsiteY1" fmla="*/ 1313 h 952289"/>
              <a:gd name="connsiteX2" fmla="*/ 1600200 w 1600200"/>
              <a:gd name="connsiteY2" fmla="*/ 952289 h 952289"/>
            </a:gdLst>
            <a:ahLst/>
            <a:cxnLst>
              <a:cxn ang="0">
                <a:pos x="connsiteX0" y="connsiteY0"/>
              </a:cxn>
              <a:cxn ang="0">
                <a:pos x="connsiteX1" y="connsiteY1"/>
              </a:cxn>
              <a:cxn ang="0">
                <a:pos x="connsiteX2" y="connsiteY2"/>
              </a:cxn>
            </a:cxnLst>
            <a:rect l="l" t="t" r="r" b="b"/>
            <a:pathLst>
              <a:path w="1600200" h="952289">
                <a:moveTo>
                  <a:pt x="0" y="787697"/>
                </a:moveTo>
                <a:cubicBezTo>
                  <a:pt x="182118" y="380789"/>
                  <a:pt x="364236" y="-26119"/>
                  <a:pt x="630936" y="1313"/>
                </a:cubicBezTo>
                <a:cubicBezTo>
                  <a:pt x="897636" y="28745"/>
                  <a:pt x="1248918" y="490517"/>
                  <a:pt x="1600200" y="952289"/>
                </a:cubicBezTo>
              </a:path>
            </a:pathLst>
          </a:cu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Gerader Verbinder 11"/>
          <p:cNvCxnSpPr/>
          <p:nvPr/>
        </p:nvCxnSpPr>
        <p:spPr>
          <a:xfrm flipV="1">
            <a:off x="9107538" y="5787084"/>
            <a:ext cx="1622416" cy="742411"/>
          </a:xfrm>
          <a:prstGeom prst="line">
            <a:avLst/>
          </a:prstGeom>
          <a:ln w="57150"/>
        </p:spPr>
        <p:style>
          <a:lnRef idx="1">
            <a:schemeClr val="accent1"/>
          </a:lnRef>
          <a:fillRef idx="0">
            <a:schemeClr val="accent1"/>
          </a:fillRef>
          <a:effectRef idx="0">
            <a:schemeClr val="accent1"/>
          </a:effectRef>
          <a:fontRef idx="minor">
            <a:schemeClr val="tx1"/>
          </a:fontRef>
        </p:style>
      </p:cxnSp>
      <p:pic>
        <p:nvPicPr>
          <p:cNvPr id="13" name="Picture 4"/>
          <p:cNvPicPr>
            <a:picLocks noChangeAspect="1" noChangeArrowheads="1"/>
          </p:cNvPicPr>
          <p:nvPr/>
        </p:nvPicPr>
        <p:blipFill rotWithShape="1">
          <a:blip r:embed="rId3">
            <a:extLst>
              <a:ext uri="{28A0092B-C50C-407E-A947-70E740481C1C}">
                <a14:useLocalDpi xmlns:a14="http://schemas.microsoft.com/office/drawing/2010/main" val="0"/>
              </a:ext>
            </a:extLst>
          </a:blip>
          <a:srcRect l="1" t="-1" r="-3141" b="-1996"/>
          <a:stretch/>
        </p:blipFill>
        <p:spPr bwMode="auto">
          <a:xfrm>
            <a:off x="2526122" y="1776772"/>
            <a:ext cx="6549379" cy="379533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5" name="Rechteck 14"/>
          <p:cNvSpPr/>
          <p:nvPr/>
        </p:nvSpPr>
        <p:spPr>
          <a:xfrm>
            <a:off x="1536123" y="6113275"/>
            <a:ext cx="327334" cy="369332"/>
          </a:xfrm>
          <a:prstGeom prst="rect">
            <a:avLst/>
          </a:prstGeom>
        </p:spPr>
        <p:txBody>
          <a:bodyPr wrap="none">
            <a:spAutoFit/>
          </a:bodyPr>
          <a:lstStyle/>
          <a:p>
            <a:r>
              <a:rPr lang="en-US" dirty="0"/>
              <a:t>D</a:t>
            </a:r>
          </a:p>
        </p:txBody>
      </p:sp>
      <p:sp>
        <p:nvSpPr>
          <p:cNvPr id="16" name="Rechteck 15"/>
          <p:cNvSpPr/>
          <p:nvPr/>
        </p:nvSpPr>
        <p:spPr>
          <a:xfrm>
            <a:off x="4073538" y="5928609"/>
            <a:ext cx="410049" cy="369332"/>
          </a:xfrm>
          <a:prstGeom prst="rect">
            <a:avLst/>
          </a:prstGeom>
        </p:spPr>
        <p:txBody>
          <a:bodyPr wrap="none">
            <a:spAutoFit/>
          </a:bodyPr>
          <a:lstStyle/>
          <a:p>
            <a:r>
              <a:rPr lang="en-US" dirty="0" err="1" smtClean="0"/>
              <a:t>Fd</a:t>
            </a:r>
            <a:endParaRPr lang="en-US" dirty="0"/>
          </a:p>
        </p:txBody>
      </p:sp>
      <p:sp>
        <p:nvSpPr>
          <p:cNvPr id="17" name="Rechteck 16"/>
          <p:cNvSpPr/>
          <p:nvPr/>
        </p:nvSpPr>
        <p:spPr>
          <a:xfrm>
            <a:off x="6804794" y="5928609"/>
            <a:ext cx="418704" cy="369332"/>
          </a:xfrm>
          <a:prstGeom prst="rect">
            <a:avLst/>
          </a:prstGeom>
        </p:spPr>
        <p:txBody>
          <a:bodyPr wrap="none">
            <a:spAutoFit/>
          </a:bodyPr>
          <a:lstStyle/>
          <a:p>
            <a:r>
              <a:rPr lang="en-US" dirty="0" smtClean="0"/>
              <a:t>Hs</a:t>
            </a:r>
            <a:endParaRPr lang="en-US" dirty="0"/>
          </a:p>
        </p:txBody>
      </p:sp>
      <p:sp>
        <p:nvSpPr>
          <p:cNvPr id="18" name="Rechteck 17"/>
          <p:cNvSpPr/>
          <p:nvPr/>
        </p:nvSpPr>
        <p:spPr>
          <a:xfrm>
            <a:off x="10141859" y="6196351"/>
            <a:ext cx="364202" cy="369332"/>
          </a:xfrm>
          <a:prstGeom prst="rect">
            <a:avLst/>
          </a:prstGeom>
        </p:spPr>
        <p:txBody>
          <a:bodyPr wrap="none">
            <a:spAutoFit/>
          </a:bodyPr>
          <a:lstStyle/>
          <a:p>
            <a:r>
              <a:rPr lang="en-US" dirty="0" smtClean="0"/>
              <a:t>In</a:t>
            </a:r>
            <a:endParaRPr lang="en-US" dirty="0"/>
          </a:p>
        </p:txBody>
      </p:sp>
      <p:sp>
        <p:nvSpPr>
          <p:cNvPr id="14" name="Rechteck 13"/>
          <p:cNvSpPr/>
          <p:nvPr/>
        </p:nvSpPr>
        <p:spPr>
          <a:xfrm>
            <a:off x="10729740" y="6473721"/>
            <a:ext cx="1462260" cy="369332"/>
          </a:xfrm>
          <a:prstGeom prst="rect">
            <a:avLst/>
          </a:prstGeom>
        </p:spPr>
        <p:txBody>
          <a:bodyPr wrap="none">
            <a:spAutoFit/>
          </a:bodyPr>
          <a:lstStyle/>
          <a:p>
            <a:r>
              <a:rPr lang="en-US" dirty="0" err="1" smtClean="0"/>
              <a:t>Rahbek</a:t>
            </a:r>
            <a:r>
              <a:rPr lang="en-US" dirty="0" smtClean="0"/>
              <a:t>, </a:t>
            </a:r>
            <a:r>
              <a:rPr lang="en-US" dirty="0" smtClean="0"/>
              <a:t>2005</a:t>
            </a:r>
            <a:endParaRPr lang="en-US" dirty="0"/>
          </a:p>
        </p:txBody>
      </p:sp>
    </p:spTree>
    <p:extLst>
      <p:ext uri="{BB962C8B-B14F-4D97-AF65-F5344CB8AC3E}">
        <p14:creationId xmlns:p14="http://schemas.microsoft.com/office/powerpoint/2010/main" val="3754595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Grafik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023" y="1299450"/>
            <a:ext cx="4577080" cy="4577080"/>
          </a:xfrm>
          <a:prstGeom prst="rect">
            <a:avLst/>
          </a:prstGeom>
        </p:spPr>
      </p:pic>
      <p:sp>
        <p:nvSpPr>
          <p:cNvPr id="2" name="Titel 1"/>
          <p:cNvSpPr>
            <a:spLocks noGrp="1"/>
          </p:cNvSpPr>
          <p:nvPr>
            <p:ph type="title"/>
          </p:nvPr>
        </p:nvSpPr>
        <p:spPr/>
        <p:txBody>
          <a:bodyPr/>
          <a:lstStyle/>
          <a:p>
            <a:r>
              <a:rPr lang="en-US" dirty="0" smtClean="0"/>
              <a:t>Scale-dependence</a:t>
            </a:r>
            <a:endParaRPr lang="en-US" dirty="0"/>
          </a:p>
        </p:txBody>
      </p:sp>
      <p:pic>
        <p:nvPicPr>
          <p:cNvPr id="6"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r="50755" b="6501"/>
          <a:stretch/>
        </p:blipFill>
        <p:spPr bwMode="auto">
          <a:xfrm>
            <a:off x="6254572" y="965936"/>
            <a:ext cx="3364560" cy="483648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feld 6"/>
          <p:cNvSpPr txBox="1"/>
          <p:nvPr/>
        </p:nvSpPr>
        <p:spPr>
          <a:xfrm>
            <a:off x="2841483" y="1982772"/>
            <a:ext cx="1196290" cy="646331"/>
          </a:xfrm>
          <a:prstGeom prst="rect">
            <a:avLst/>
          </a:prstGeom>
          <a:noFill/>
        </p:spPr>
        <p:txBody>
          <a:bodyPr wrap="none" rtlCol="0">
            <a:spAutoFit/>
          </a:bodyPr>
          <a:lstStyle/>
          <a:p>
            <a:r>
              <a:rPr lang="en-US" sz="3600" dirty="0" smtClean="0"/>
              <a:t>Grain</a:t>
            </a:r>
            <a:endParaRPr lang="en-US" sz="3600" dirty="0"/>
          </a:p>
        </p:txBody>
      </p:sp>
      <p:sp>
        <p:nvSpPr>
          <p:cNvPr id="8" name="Textfeld 7"/>
          <p:cNvSpPr txBox="1"/>
          <p:nvPr/>
        </p:nvSpPr>
        <p:spPr>
          <a:xfrm>
            <a:off x="2759187" y="4226809"/>
            <a:ext cx="1382238" cy="646331"/>
          </a:xfrm>
          <a:prstGeom prst="rect">
            <a:avLst/>
          </a:prstGeom>
          <a:noFill/>
        </p:spPr>
        <p:txBody>
          <a:bodyPr wrap="none" rtlCol="0">
            <a:spAutoFit/>
          </a:bodyPr>
          <a:lstStyle/>
          <a:p>
            <a:r>
              <a:rPr lang="en-US" sz="3600" dirty="0" smtClean="0"/>
              <a:t>Extent</a:t>
            </a:r>
            <a:endParaRPr lang="en-US" sz="3600" dirty="0"/>
          </a:p>
        </p:txBody>
      </p:sp>
      <p:sp>
        <p:nvSpPr>
          <p:cNvPr id="12" name="Geschweifte Klammer rechts 11"/>
          <p:cNvSpPr/>
          <p:nvPr/>
        </p:nvSpPr>
        <p:spPr>
          <a:xfrm rot="5400000">
            <a:off x="3256823" y="2083719"/>
            <a:ext cx="313111" cy="3826764"/>
          </a:xfrm>
          <a:prstGeom prst="rightBrace">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14" name="Gerade Verbindung mit Pfeil 13"/>
          <p:cNvCxnSpPr/>
          <p:nvPr/>
        </p:nvCxnSpPr>
        <p:spPr>
          <a:xfrm flipH="1">
            <a:off x="1536572" y="2553457"/>
            <a:ext cx="1913382" cy="83071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10"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10334" t="94280" r="15725" b="-727"/>
          <a:stretch/>
        </p:blipFill>
        <p:spPr bwMode="auto">
          <a:xfrm>
            <a:off x="5381785" y="6076950"/>
            <a:ext cx="5972015" cy="39415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11"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86435" t="3682" r="-133" b="2819"/>
          <a:stretch/>
        </p:blipFill>
        <p:spPr bwMode="auto">
          <a:xfrm>
            <a:off x="9326501" y="1140260"/>
            <a:ext cx="935933" cy="483648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3" name="Rechteck 12"/>
          <p:cNvSpPr/>
          <p:nvPr/>
        </p:nvSpPr>
        <p:spPr>
          <a:xfrm>
            <a:off x="10729740" y="6473721"/>
            <a:ext cx="1462260" cy="369332"/>
          </a:xfrm>
          <a:prstGeom prst="rect">
            <a:avLst/>
          </a:prstGeom>
        </p:spPr>
        <p:txBody>
          <a:bodyPr wrap="none">
            <a:spAutoFit/>
          </a:bodyPr>
          <a:lstStyle/>
          <a:p>
            <a:r>
              <a:rPr lang="en-US" dirty="0" err="1" smtClean="0"/>
              <a:t>Rahbek</a:t>
            </a:r>
            <a:r>
              <a:rPr lang="en-US" dirty="0" smtClean="0"/>
              <a:t>, </a:t>
            </a:r>
            <a:r>
              <a:rPr lang="en-US" dirty="0" smtClean="0"/>
              <a:t>2005</a:t>
            </a:r>
            <a:endParaRPr lang="en-US" dirty="0"/>
          </a:p>
        </p:txBody>
      </p:sp>
    </p:spTree>
    <p:extLst>
      <p:ext uri="{BB962C8B-B14F-4D97-AF65-F5344CB8AC3E}">
        <p14:creationId xmlns:p14="http://schemas.microsoft.com/office/powerpoint/2010/main" val="3828485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838199" y="365125"/>
            <a:ext cx="6805863" cy="1325563"/>
          </a:xfrm>
        </p:spPr>
        <p:txBody>
          <a:bodyPr>
            <a:normAutofit/>
          </a:bodyPr>
          <a:lstStyle/>
          <a:p>
            <a:r>
              <a:rPr lang="en-US" dirty="0"/>
              <a:t>Components of biodiversity along altitudinal gradients</a:t>
            </a:r>
          </a:p>
        </p:txBody>
      </p:sp>
      <p:pic>
        <p:nvPicPr>
          <p:cNvPr id="4" name="Inhaltsplatzhalter 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34533" b="8649"/>
          <a:stretch/>
        </p:blipFill>
        <p:spPr>
          <a:xfrm>
            <a:off x="8069175" y="8021"/>
            <a:ext cx="4106778" cy="6841700"/>
          </a:xfrm>
          <a:prstGeom prst="rect">
            <a:avLst/>
          </a:prstGeom>
        </p:spPr>
      </p:pic>
      <p:sp>
        <p:nvSpPr>
          <p:cNvPr id="5" name="Rechteck 4"/>
          <p:cNvSpPr/>
          <p:nvPr/>
        </p:nvSpPr>
        <p:spPr>
          <a:xfrm>
            <a:off x="10459447" y="6408821"/>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hteck 5"/>
          <p:cNvSpPr/>
          <p:nvPr/>
        </p:nvSpPr>
        <p:spPr>
          <a:xfrm>
            <a:off x="11020920" y="6408563"/>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hteck 7"/>
          <p:cNvSpPr/>
          <p:nvPr/>
        </p:nvSpPr>
        <p:spPr>
          <a:xfrm>
            <a:off x="10194754" y="5366091"/>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hteck 8"/>
          <p:cNvSpPr/>
          <p:nvPr/>
        </p:nvSpPr>
        <p:spPr>
          <a:xfrm>
            <a:off x="10756227" y="5365833"/>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hteck 9"/>
          <p:cNvSpPr/>
          <p:nvPr/>
        </p:nvSpPr>
        <p:spPr>
          <a:xfrm>
            <a:off x="10347154" y="4178983"/>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hteck 10"/>
          <p:cNvSpPr/>
          <p:nvPr/>
        </p:nvSpPr>
        <p:spPr>
          <a:xfrm>
            <a:off x="10908627" y="4178725"/>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hteck 11"/>
          <p:cNvSpPr/>
          <p:nvPr/>
        </p:nvSpPr>
        <p:spPr>
          <a:xfrm>
            <a:off x="10900607" y="3128233"/>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hteck 12"/>
          <p:cNvSpPr/>
          <p:nvPr/>
        </p:nvSpPr>
        <p:spPr>
          <a:xfrm>
            <a:off x="11462080" y="3127975"/>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hteck 13"/>
          <p:cNvSpPr/>
          <p:nvPr/>
        </p:nvSpPr>
        <p:spPr>
          <a:xfrm>
            <a:off x="10804352" y="1554588"/>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hteck 14"/>
          <p:cNvSpPr/>
          <p:nvPr/>
        </p:nvSpPr>
        <p:spPr>
          <a:xfrm>
            <a:off x="11365825" y="1554330"/>
            <a:ext cx="296780" cy="27271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nhaltsplatzhalter 2"/>
          <p:cNvSpPr txBox="1">
            <a:spLocks/>
          </p:cNvSpPr>
          <p:nvPr/>
        </p:nvSpPr>
        <p:spPr>
          <a:xfrm>
            <a:off x="838199" y="2057225"/>
            <a:ext cx="4832684"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t>Rather than species richness at a single scale:</a:t>
            </a:r>
          </a:p>
          <a:p>
            <a:r>
              <a:rPr lang="en-US" dirty="0" smtClean="0"/>
              <a:t>Changes in number of individuals</a:t>
            </a:r>
          </a:p>
          <a:p>
            <a:r>
              <a:rPr lang="en-US" dirty="0" smtClean="0"/>
              <a:t>Changes in Species abundance distribution (SAD)</a:t>
            </a:r>
          </a:p>
          <a:p>
            <a:r>
              <a:rPr lang="en-US" dirty="0" smtClean="0"/>
              <a:t>Changes in Intraspecific spatial aggregation</a:t>
            </a:r>
          </a:p>
          <a:p>
            <a:pPr marL="0" indent="0">
              <a:buNone/>
            </a:pPr>
            <a:r>
              <a:rPr lang="en-US" dirty="0" smtClean="0"/>
              <a:t>Requirement: abundance data with multiple samples per elevation</a:t>
            </a:r>
          </a:p>
        </p:txBody>
      </p:sp>
    </p:spTree>
    <p:extLst>
      <p:ext uri="{BB962C8B-B14F-4D97-AF65-F5344CB8AC3E}">
        <p14:creationId xmlns:p14="http://schemas.microsoft.com/office/powerpoint/2010/main" val="38615683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Extracting data from the literature</a:t>
            </a:r>
            <a:endParaRPr lang="en-US" dirty="0"/>
          </a:p>
        </p:txBody>
      </p:sp>
      <p:pic>
        <p:nvPicPr>
          <p:cNvPr id="4" name="Grafik 3"/>
          <p:cNvPicPr>
            <a:picLocks noChangeAspect="1"/>
          </p:cNvPicPr>
          <p:nvPr/>
        </p:nvPicPr>
        <p:blipFill>
          <a:blip r:embed="rId3"/>
          <a:stretch>
            <a:fillRect/>
          </a:stretch>
        </p:blipFill>
        <p:spPr>
          <a:xfrm>
            <a:off x="499176" y="4178564"/>
            <a:ext cx="5377544" cy="1814458"/>
          </a:xfrm>
          <a:prstGeom prst="rect">
            <a:avLst/>
          </a:prstGeom>
        </p:spPr>
      </p:pic>
      <p:pic>
        <p:nvPicPr>
          <p:cNvPr id="5" name="Grafik 4"/>
          <p:cNvPicPr>
            <a:picLocks noChangeAspect="1"/>
          </p:cNvPicPr>
          <p:nvPr/>
        </p:nvPicPr>
        <p:blipFill rotWithShape="1">
          <a:blip r:embed="rId4"/>
          <a:srcRect t="20387" r="19014"/>
          <a:stretch/>
        </p:blipFill>
        <p:spPr>
          <a:xfrm>
            <a:off x="6993190" y="1670795"/>
            <a:ext cx="4949574" cy="3640236"/>
          </a:xfrm>
          <a:prstGeom prst="rect">
            <a:avLst/>
          </a:prstGeom>
        </p:spPr>
      </p:pic>
      <p:pic>
        <p:nvPicPr>
          <p:cNvPr id="6" name="Grafik 5"/>
          <p:cNvPicPr>
            <a:picLocks noChangeAspect="1"/>
          </p:cNvPicPr>
          <p:nvPr/>
        </p:nvPicPr>
        <p:blipFill>
          <a:blip r:embed="rId5"/>
          <a:stretch>
            <a:fillRect/>
          </a:stretch>
        </p:blipFill>
        <p:spPr>
          <a:xfrm>
            <a:off x="506127" y="1444735"/>
            <a:ext cx="5449721" cy="2046178"/>
          </a:xfrm>
          <a:prstGeom prst="rect">
            <a:avLst/>
          </a:prstGeom>
        </p:spPr>
      </p:pic>
      <p:sp>
        <p:nvSpPr>
          <p:cNvPr id="7" name="Pfeil nach unten 6"/>
          <p:cNvSpPr/>
          <p:nvPr/>
        </p:nvSpPr>
        <p:spPr>
          <a:xfrm>
            <a:off x="2454442" y="3372430"/>
            <a:ext cx="826169" cy="93885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feil nach unten 7"/>
          <p:cNvSpPr/>
          <p:nvPr/>
        </p:nvSpPr>
        <p:spPr>
          <a:xfrm rot="14890406">
            <a:off x="5872757" y="4240844"/>
            <a:ext cx="826169" cy="102257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feil nach unten 8"/>
          <p:cNvSpPr/>
          <p:nvPr/>
        </p:nvSpPr>
        <p:spPr>
          <a:xfrm>
            <a:off x="9045146" y="5484817"/>
            <a:ext cx="796004" cy="7429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feld 9"/>
          <p:cNvSpPr txBox="1"/>
          <p:nvPr/>
        </p:nvSpPr>
        <p:spPr>
          <a:xfrm>
            <a:off x="8822447" y="6227805"/>
            <a:ext cx="1291059" cy="461665"/>
          </a:xfrm>
          <a:prstGeom prst="rect">
            <a:avLst/>
          </a:prstGeom>
          <a:noFill/>
        </p:spPr>
        <p:txBody>
          <a:bodyPr wrap="none" rtlCol="0">
            <a:spAutoFit/>
          </a:bodyPr>
          <a:lstStyle/>
          <a:p>
            <a:r>
              <a:rPr lang="en-US" sz="2400" dirty="0" smtClean="0"/>
              <a:t>Analysis!</a:t>
            </a:r>
            <a:endParaRPr lang="en-US" sz="2400" dirty="0"/>
          </a:p>
        </p:txBody>
      </p:sp>
    </p:spTree>
    <p:extLst>
      <p:ext uri="{BB962C8B-B14F-4D97-AF65-F5344CB8AC3E}">
        <p14:creationId xmlns:p14="http://schemas.microsoft.com/office/powerpoint/2010/main" val="40004045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smtClean="0"/>
              <a:t>Reading time!</a:t>
            </a:r>
            <a:endParaRPr lang="en-US" dirty="0"/>
          </a:p>
        </p:txBody>
      </p:sp>
      <p:sp>
        <p:nvSpPr>
          <p:cNvPr id="3" name="Inhaltsplatzhalter 2"/>
          <p:cNvSpPr>
            <a:spLocks noGrp="1"/>
          </p:cNvSpPr>
          <p:nvPr>
            <p:ph idx="1"/>
          </p:nvPr>
        </p:nvSpPr>
        <p:spPr>
          <a:xfrm>
            <a:off x="838201" y="1520824"/>
            <a:ext cx="4985083" cy="4468083"/>
          </a:xfrm>
        </p:spPr>
        <p:txBody>
          <a:bodyPr>
            <a:normAutofit fontScale="92500"/>
          </a:bodyPr>
          <a:lstStyle/>
          <a:p>
            <a:r>
              <a:rPr lang="en-US" dirty="0" smtClean="0"/>
              <a:t>Read the Abstract, Introduction and the first part of the methods (i.e. Study area, </a:t>
            </a:r>
            <a:r>
              <a:rPr lang="en-US" dirty="0"/>
              <a:t>Insect </a:t>
            </a:r>
            <a:r>
              <a:rPr lang="en-US" dirty="0" smtClean="0"/>
              <a:t>sampling…)</a:t>
            </a:r>
          </a:p>
          <a:p>
            <a:pPr lvl="1"/>
            <a:r>
              <a:rPr lang="en-US" dirty="0" smtClean="0"/>
              <a:t>Where was the study done?</a:t>
            </a:r>
          </a:p>
          <a:p>
            <a:pPr lvl="1"/>
            <a:r>
              <a:rPr lang="en-US" dirty="0" smtClean="0"/>
              <a:t>Which taxa?</a:t>
            </a:r>
          </a:p>
          <a:p>
            <a:pPr lvl="1"/>
            <a:r>
              <a:rPr lang="en-US" dirty="0" smtClean="0"/>
              <a:t>Do they have altitudinal gradients?</a:t>
            </a:r>
          </a:p>
          <a:p>
            <a:pPr lvl="1"/>
            <a:r>
              <a:rPr lang="en-US" dirty="0" smtClean="0"/>
              <a:t>How many samples?</a:t>
            </a:r>
          </a:p>
          <a:p>
            <a:pPr lvl="1"/>
            <a:r>
              <a:rPr lang="en-US" dirty="0" smtClean="0"/>
              <a:t>Are there multiple samples per elevation (i.e. multiple scales)?</a:t>
            </a:r>
          </a:p>
          <a:p>
            <a:pPr lvl="1"/>
            <a:r>
              <a:rPr lang="en-US" dirty="0" smtClean="0"/>
              <a:t>What was their question?</a:t>
            </a:r>
          </a:p>
          <a:p>
            <a:pPr lvl="1"/>
            <a:r>
              <a:rPr lang="en-US" dirty="0" smtClean="0"/>
              <a:t>What was their hypothesis?</a:t>
            </a:r>
          </a:p>
          <a:p>
            <a:pPr lvl="1"/>
            <a:r>
              <a:rPr lang="en-US" dirty="0" smtClean="0"/>
              <a:t>What did they find?</a:t>
            </a:r>
          </a:p>
        </p:txBody>
      </p:sp>
      <p:pic>
        <p:nvPicPr>
          <p:cNvPr id="4" name="Grafik 3"/>
          <p:cNvPicPr>
            <a:picLocks noChangeAspect="1"/>
          </p:cNvPicPr>
          <p:nvPr/>
        </p:nvPicPr>
        <p:blipFill rotWithShape="1">
          <a:blip r:embed="rId2" cstate="print">
            <a:extLst>
              <a:ext uri="{28A0092B-C50C-407E-A947-70E740481C1C}">
                <a14:useLocalDpi xmlns:a14="http://schemas.microsoft.com/office/drawing/2010/main" val="0"/>
              </a:ext>
            </a:extLst>
          </a:blip>
          <a:srcRect r="12290"/>
          <a:stretch/>
        </p:blipFill>
        <p:spPr>
          <a:xfrm>
            <a:off x="6083969" y="1344285"/>
            <a:ext cx="5646822" cy="4297766"/>
          </a:xfrm>
          <a:prstGeom prst="rect">
            <a:avLst/>
          </a:prstGeom>
        </p:spPr>
      </p:pic>
      <p:sp>
        <p:nvSpPr>
          <p:cNvPr id="5" name="Rechteck 4"/>
          <p:cNvSpPr/>
          <p:nvPr/>
        </p:nvSpPr>
        <p:spPr>
          <a:xfrm>
            <a:off x="9496590" y="5642051"/>
            <a:ext cx="2234201" cy="276999"/>
          </a:xfrm>
          <a:prstGeom prst="rect">
            <a:avLst/>
          </a:prstGeom>
        </p:spPr>
        <p:txBody>
          <a:bodyPr wrap="none">
            <a:spAutoFit/>
          </a:bodyPr>
          <a:lstStyle/>
          <a:p>
            <a:r>
              <a:rPr lang="en-US" sz="1200" dirty="0"/>
              <a:t>Photo by </a:t>
            </a:r>
            <a:r>
              <a:rPr lang="en-US" sz="1200" dirty="0">
                <a:hlinkClick r:id="rId3"/>
              </a:rPr>
              <a:t>Ben White</a:t>
            </a:r>
            <a:r>
              <a:rPr lang="en-US" sz="1200" dirty="0"/>
              <a:t> on </a:t>
            </a:r>
            <a:r>
              <a:rPr lang="en-US" sz="1200" dirty="0" err="1">
                <a:hlinkClick r:id="rId4"/>
              </a:rPr>
              <a:t>Unsplash</a:t>
            </a:r>
            <a:endParaRPr lang="en-US" sz="1200" dirty="0"/>
          </a:p>
        </p:txBody>
      </p:sp>
      <p:sp>
        <p:nvSpPr>
          <p:cNvPr id="6" name="Rechteck 5"/>
          <p:cNvSpPr/>
          <p:nvPr/>
        </p:nvSpPr>
        <p:spPr>
          <a:xfrm>
            <a:off x="434138" y="6083807"/>
            <a:ext cx="10778291" cy="646331"/>
          </a:xfrm>
          <a:prstGeom prst="rect">
            <a:avLst/>
          </a:prstGeom>
        </p:spPr>
        <p:txBody>
          <a:bodyPr wrap="square">
            <a:spAutoFit/>
          </a:bodyPr>
          <a:lstStyle/>
          <a:p>
            <a:r>
              <a:rPr lang="en-US" dirty="0"/>
              <a:t>Choi, S.‐W. and Thein, P.P. (2018), Distribution breadth and species turnover of night‐flying beetles and moths on different mainland and island mountains. Ecol. Res., 33: 237-247. doi:</a:t>
            </a:r>
            <a:r>
              <a:rPr lang="en-US" dirty="0">
                <a:hlinkClick r:id="rId5"/>
              </a:rPr>
              <a:t>10.1007/s11284-017-1555-z</a:t>
            </a:r>
            <a:endParaRPr lang="en-US" dirty="0"/>
          </a:p>
        </p:txBody>
      </p:sp>
    </p:spTree>
    <p:extLst>
      <p:ext uri="{BB962C8B-B14F-4D97-AF65-F5344CB8AC3E}">
        <p14:creationId xmlns:p14="http://schemas.microsoft.com/office/powerpoint/2010/main" val="7661569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740</Words>
  <Application>Microsoft Office PowerPoint</Application>
  <PresentationFormat>Breitbild</PresentationFormat>
  <Paragraphs>80</Paragraphs>
  <Slides>16</Slides>
  <Notes>7</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16</vt:i4>
      </vt:variant>
    </vt:vector>
  </HeadingPairs>
  <TitlesOfParts>
    <vt:vector size="21" baseType="lpstr">
      <vt:lpstr>Arial</vt:lpstr>
      <vt:lpstr>Baekmuk Gulim</vt:lpstr>
      <vt:lpstr>Calibri</vt:lpstr>
      <vt:lpstr>Calibri Light</vt:lpstr>
      <vt:lpstr>Office</vt:lpstr>
      <vt:lpstr>Components of biodiversity along altitudinal gradients</vt:lpstr>
      <vt:lpstr>Why study biodiversity in mountains?</vt:lpstr>
      <vt:lpstr>Altitudinal diversity gradients</vt:lpstr>
      <vt:lpstr>How does local species richness change with altitude?</vt:lpstr>
      <vt:lpstr>How does species richness change with altitude?</vt:lpstr>
      <vt:lpstr>Scale-dependence</vt:lpstr>
      <vt:lpstr>Components of biodiversity along altitudinal gradients</vt:lpstr>
      <vt:lpstr>Extracting data from the literature</vt:lpstr>
      <vt:lpstr>Reading time!</vt:lpstr>
      <vt:lpstr>Hands on!</vt:lpstr>
      <vt:lpstr>PowerPoint-Präsentation</vt:lpstr>
      <vt:lpstr>PowerPoint-Präsentation</vt:lpstr>
      <vt:lpstr>PowerPoint-Präsentation</vt:lpstr>
      <vt:lpstr>PowerPoint-Präsentation</vt:lpstr>
      <vt:lpstr>PowerPoint-Präsentation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Components of biodiversity along elevational gradients</dc:title>
  <dc:creator>Thore Engel</dc:creator>
  <cp:lastModifiedBy>Thore Engel</cp:lastModifiedBy>
  <cp:revision>45</cp:revision>
  <dcterms:created xsi:type="dcterms:W3CDTF">2020-02-17T20:23:00Z</dcterms:created>
  <dcterms:modified xsi:type="dcterms:W3CDTF">2020-02-19T17:06:33Z</dcterms:modified>
</cp:coreProperties>
</file>

<file path=docProps/thumbnail.jpeg>
</file>